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7" r:id="rId2"/>
    <p:sldId id="258" r:id="rId3"/>
    <p:sldId id="268" r:id="rId4"/>
    <p:sldId id="287" r:id="rId5"/>
    <p:sldId id="285" r:id="rId6"/>
    <p:sldId id="273" r:id="rId7"/>
    <p:sldId id="301" r:id="rId8"/>
    <p:sldId id="307" r:id="rId9"/>
    <p:sldId id="334" r:id="rId10"/>
    <p:sldId id="317" r:id="rId11"/>
    <p:sldId id="319" r:id="rId12"/>
    <p:sldId id="320" r:id="rId13"/>
    <p:sldId id="322" r:id="rId14"/>
    <p:sldId id="323" r:id="rId15"/>
    <p:sldId id="324" r:id="rId16"/>
    <p:sldId id="294" r:id="rId17"/>
    <p:sldId id="309" r:id="rId18"/>
    <p:sldId id="316" r:id="rId19"/>
    <p:sldId id="315" r:id="rId20"/>
    <p:sldId id="326" r:id="rId21"/>
    <p:sldId id="327" r:id="rId22"/>
    <p:sldId id="330" r:id="rId23"/>
    <p:sldId id="328" r:id="rId24"/>
    <p:sldId id="329" r:id="rId25"/>
    <p:sldId id="331" r:id="rId26"/>
    <p:sldId id="332" r:id="rId27"/>
    <p:sldId id="276" r:id="rId28"/>
    <p:sldId id="284" r:id="rId29"/>
    <p:sldId id="279" r:id="rId30"/>
    <p:sldId id="275" r:id="rId31"/>
    <p:sldId id="280" r:id="rId32"/>
    <p:sldId id="333" r:id="rId33"/>
    <p:sldId id="281" r:id="rId34"/>
    <p:sldId id="266" r:id="rId35"/>
  </p:sldIdLst>
  <p:sldSz cx="9144000" cy="5143500" type="screen16x9"/>
  <p:notesSz cx="6858000" cy="9144000"/>
  <p:embeddedFontLst>
    <p:embeddedFont>
      <p:font typeface="a가을소풍M" panose="02020600000000000000" pitchFamily="18" charset="-127"/>
      <p:regular r:id="rId38"/>
    </p:embeddedFont>
    <p:embeddedFont>
      <p:font typeface="HY견고딕" panose="02030600000101010101" pitchFamily="18" charset="-127"/>
      <p:regular r:id="rId39"/>
    </p:embeddedFont>
    <p:embeddedFont>
      <p:font typeface="a가을소풍B" panose="02020600000000000000" pitchFamily="18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배달의민족 주아" panose="02020603020101020101" pitchFamily="18" charset="-127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4A22"/>
    <a:srgbClr val="E58769"/>
    <a:srgbClr val="F1EAE7"/>
    <a:srgbClr val="64552E"/>
    <a:srgbClr val="25B7D3"/>
    <a:srgbClr val="FFB929"/>
    <a:srgbClr val="FFEEE7"/>
    <a:srgbClr val="F1BCAC"/>
    <a:srgbClr val="E89378"/>
    <a:srgbClr val="81A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660"/>
  </p:normalViewPr>
  <p:slideViewPr>
    <p:cSldViewPr>
      <p:cViewPr varScale="1">
        <p:scale>
          <a:sx n="84" d="100"/>
          <a:sy n="84" d="100"/>
        </p:scale>
        <p:origin x="90" y="10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7C31B-4589-4B34-A765-858DDEFF1D4F}" type="datetimeFigureOut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28138-8054-4DF2-A808-4238F9C8DC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315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0478B8-8A4C-40FA-88F9-FB2044A9BAC3}" type="datetimeFigureOut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AA801-7E05-4F6F-8004-CCAAD5A95E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5346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1781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187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34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448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935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220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571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06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349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6827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381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0009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2356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304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7910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852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108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2691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4464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888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0229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774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978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8981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6913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9051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930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000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430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870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300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923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430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AA801-7E05-4F6F-8004-CCAAD5A95EF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037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4103-C90A-4687-ABB4-60EAC7F00B60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78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2D42-C778-4E01-81F8-DB638D752C81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109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27F7-B064-499A-8595-A70688E8CA77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128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467D-13D2-4D2A-BF56-00AB93E6B1D5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03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077EF-53AA-4F28-83A7-A1434719B423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129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4D1F-8FFD-4A1E-92B0-BD97D7EB7CB5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547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EB2A4-E8B0-441C-9133-E9910E2615A6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31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9CD8E-B9B2-4A5C-87CE-C791C710EAEA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01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CBA0A-1693-4335-A41D-BB168FB5E9EA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75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0B191-E6C6-4803-AAE8-A59CA94656C8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6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3A845-71FD-4703-B00F-F3EA7F29AF9B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367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E7">
            <a:alpha val="4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876F2-9A1A-4680-A894-27FF71CDC8B8}" type="datetime1">
              <a:rPr lang="ko-KR" altLang="en-US" smtClean="0"/>
              <a:t>2020-02-22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34FB3-2E8F-49AB-8406-E9A2498D18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44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23.png"/><Relationship Id="rId3" Type="http://schemas.openxmlformats.org/officeDocument/2006/relationships/image" Target="../media/image25.png"/><Relationship Id="rId7" Type="http://schemas.openxmlformats.org/officeDocument/2006/relationships/image" Target="../media/image26.jpe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eg"/><Relationship Id="rId11" Type="http://schemas.openxmlformats.org/officeDocument/2006/relationships/image" Target="../media/image28.jpe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png"/><Relationship Id="rId9" Type="http://schemas.openxmlformats.org/officeDocument/2006/relationships/image" Target="../media/image20.png"/><Relationship Id="rId1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hyperlink" Target="https://github.com/scenebyshin/KPUforMobil.gi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583073"/>
            <a:ext cx="9144000" cy="146687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-12700" y="2049947"/>
            <a:ext cx="9156700" cy="3106253"/>
            <a:chOff x="3427370" y="3201538"/>
            <a:chExt cx="5716630" cy="1941962"/>
          </a:xfrm>
        </p:grpSpPr>
        <p:pic>
          <p:nvPicPr>
            <p:cNvPr id="23" name="Picture 6" descr="C:\Users\hyeon_su\Desktop\무제-1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3" r="16459" b="19377"/>
            <a:stretch/>
          </p:blipFill>
          <p:spPr bwMode="auto">
            <a:xfrm>
              <a:off x="4924241" y="3201538"/>
              <a:ext cx="4219759" cy="1941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6" descr="C:\Users\hyeon_su\Desktop\무제-1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321" r="4447" b="19377"/>
            <a:stretch/>
          </p:blipFill>
          <p:spPr bwMode="auto">
            <a:xfrm>
              <a:off x="3427370" y="3201538"/>
              <a:ext cx="1497055" cy="1941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그룹 24"/>
          <p:cNvGrpSpPr/>
          <p:nvPr/>
        </p:nvGrpSpPr>
        <p:grpSpPr>
          <a:xfrm>
            <a:off x="1964617" y="634320"/>
            <a:ext cx="5202065" cy="1364380"/>
            <a:chOff x="1965616" y="1248020"/>
            <a:chExt cx="5202065" cy="1364380"/>
          </a:xfrm>
        </p:grpSpPr>
        <p:sp>
          <p:nvSpPr>
            <p:cNvPr id="4" name="TextBox 3"/>
            <p:cNvSpPr txBox="1"/>
            <p:nvPr/>
          </p:nvSpPr>
          <p:spPr>
            <a:xfrm>
              <a:off x="1965616" y="1658293"/>
              <a:ext cx="520206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mtClean="0">
                  <a:solidFill>
                    <a:srgbClr val="E89378"/>
                  </a:solidFill>
                  <a:latin typeface="a가을소풍B" panose="02020600000000000000" pitchFamily="18" charset="-127"/>
                  <a:ea typeface="a가을소풍B" panose="02020600000000000000" pitchFamily="18" charset="-127"/>
                </a:rPr>
                <a:t>신생아 건강 스마트 모빌</a:t>
              </a:r>
              <a:endParaRPr lang="en-US" altLang="ko-KR" sz="3600" smtClean="0">
                <a:solidFill>
                  <a:srgbClr val="E89378"/>
                </a:solidFill>
                <a:latin typeface="a가을소풍B" panose="02020600000000000000" pitchFamily="18" charset="-127"/>
                <a:ea typeface="a가을소풍B" panose="02020600000000000000" pitchFamily="18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en-US" altLang="ko-KR" sz="10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가을소풍B" panose="02020600000000000000" pitchFamily="18" charset="-127"/>
                  <a:ea typeface="a가을소풍B" panose="02020600000000000000" pitchFamily="18" charset="-127"/>
                </a:rPr>
                <a:t>Remotely Controllable Smart Mobil for newborn baby</a:t>
              </a:r>
              <a:endParaRPr lang="ko-KR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41035" y="1248020"/>
              <a:ext cx="32512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가을소풍B" panose="02020600000000000000" pitchFamily="18" charset="-127"/>
                  <a:ea typeface="a가을소풍B" panose="02020600000000000000" pitchFamily="18" charset="-127"/>
                </a:rPr>
                <a:t>원격 제어가 가능한</a:t>
              </a:r>
              <a:endParaRPr lang="ko-KR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-12700" y="2044430"/>
            <a:ext cx="915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지도교수 </a:t>
            </a:r>
            <a:r>
              <a:rPr lang="ko-KR" altLang="en-US" sz="150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공기석</a:t>
            </a:r>
            <a:r>
              <a:rPr lang="en-US" altLang="ko-KR" sz="150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 </a:t>
            </a:r>
            <a:endParaRPr lang="en-US" altLang="ko-KR" sz="1500" smtClean="0">
              <a:solidFill>
                <a:schemeClr val="tx1">
                  <a:lumMod val="75000"/>
                  <a:lumOff val="25000"/>
                </a:schemeClr>
              </a:solidFill>
              <a:latin typeface="a가을소풍B" panose="02020600000000000000" pitchFamily="18" charset="-127"/>
              <a:ea typeface="a가을소풍B" panose="02020600000000000000" pitchFamily="18" charset="-127"/>
            </a:endParaRPr>
          </a:p>
          <a:p>
            <a:pPr algn="r"/>
            <a:r>
              <a:rPr lang="en-US" altLang="ko-KR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2015154007 </a:t>
            </a:r>
            <a:r>
              <a:rPr lang="ko-KR" altLang="en-US" sz="150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김진엽</a:t>
            </a:r>
            <a:r>
              <a:rPr lang="en-US" altLang="ko-KR" sz="150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 </a:t>
            </a:r>
            <a:endParaRPr lang="en-US" altLang="ko-KR" sz="1500" smtClean="0">
              <a:solidFill>
                <a:schemeClr val="tx1">
                  <a:lumMod val="75000"/>
                  <a:lumOff val="25000"/>
                </a:schemeClr>
              </a:solidFill>
              <a:latin typeface="a가을소풍B" panose="02020600000000000000" pitchFamily="18" charset="-127"/>
              <a:ea typeface="a가을소풍B" panose="02020600000000000000" pitchFamily="18" charset="-127"/>
            </a:endParaRPr>
          </a:p>
          <a:p>
            <a:pPr algn="r"/>
            <a:r>
              <a:rPr lang="en-US" altLang="ko-KR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2015154018 </a:t>
            </a:r>
            <a:r>
              <a:rPr lang="ko-KR" altLang="en-US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박현욱</a:t>
            </a:r>
            <a:r>
              <a:rPr lang="en-US" altLang="ko-KR" sz="150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 </a:t>
            </a:r>
            <a:endParaRPr lang="en-US" altLang="ko-KR" sz="1500" smtClean="0">
              <a:solidFill>
                <a:schemeClr val="tx1">
                  <a:lumMod val="75000"/>
                  <a:lumOff val="25000"/>
                </a:schemeClr>
              </a:solidFill>
              <a:latin typeface="a가을소풍B" panose="02020600000000000000" pitchFamily="18" charset="-127"/>
              <a:ea typeface="a가을소풍B" panose="02020600000000000000" pitchFamily="18" charset="-127"/>
            </a:endParaRPr>
          </a:p>
          <a:p>
            <a:pPr algn="r"/>
            <a:r>
              <a:rPr lang="en-US" altLang="ko-KR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2015152019 </a:t>
            </a:r>
            <a:r>
              <a:rPr lang="ko-KR" altLang="en-US" sz="15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신용원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  <a:latin typeface="a가을소풍B" panose="02020600000000000000" pitchFamily="18" charset="-127"/>
              <a:ea typeface="a가을소풍B" panose="02020600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47" y="38384"/>
            <a:ext cx="1649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제출일 </a:t>
            </a:r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2020.02.20</a:t>
            </a:r>
          </a:p>
          <a:p>
            <a:r>
              <a:rPr lang="ko-KR" altLang="en-US" sz="120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설계제안서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896816" y="4879201"/>
            <a:ext cx="2471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283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78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Arduino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10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273652"/>
              </p:ext>
            </p:extLst>
          </p:nvPr>
        </p:nvGraphicFramePr>
        <p:xfrm>
          <a:off x="1619672" y="3092328"/>
          <a:ext cx="5544614" cy="126334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CheckTempHumidity()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09521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온도 측정 센서를 통해 온도 측정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9384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습도 측정 센서를 통해 습도 측정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_temphum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3" name="모서리가 둥근 직사각형 2"/>
          <p:cNvSpPr/>
          <p:nvPr/>
        </p:nvSpPr>
        <p:spPr>
          <a:xfrm>
            <a:off x="1653991" y="2716326"/>
            <a:ext cx="140584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온습도 센서 함수</a:t>
            </a:r>
            <a:endParaRPr lang="ko-KR" altLang="en-US" sz="120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9A4D7FD-300F-4E67-963B-A41A04195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61223"/>
            <a:ext cx="1368152" cy="993499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136419"/>
              </p:ext>
            </p:extLst>
          </p:nvPr>
        </p:nvGraphicFramePr>
        <p:xfrm>
          <a:off x="1619672" y="1327836"/>
          <a:ext cx="5544614" cy="119810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CheckDust()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농도 측정 센서를 이용하여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농도 측정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_dust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1653991" y="951834"/>
            <a:ext cx="154985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미세먼지 센서 함수</a:t>
            </a:r>
            <a:endParaRPr lang="ko-KR" altLang="en-US" sz="120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7A536B45-C817-470F-9E89-DE8C47A6C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180" y="1391736"/>
            <a:ext cx="1131966" cy="107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9A4D7FD-300F-4E67-963B-A41A04195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443" y="3183940"/>
            <a:ext cx="1487439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3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78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Arduino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65556" y="4879201"/>
            <a:ext cx="3097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11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112972"/>
              </p:ext>
            </p:extLst>
          </p:nvPr>
        </p:nvGraphicFramePr>
        <p:xfrm>
          <a:off x="1619672" y="3145824"/>
          <a:ext cx="5544614" cy="124312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593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int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CheckSound()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소리 측정 센서를 이용하여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주변 소음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db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 측정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int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_sound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3" name="모서리가 둥근 직사각형 2"/>
          <p:cNvSpPr/>
          <p:nvPr/>
        </p:nvSpPr>
        <p:spPr>
          <a:xfrm>
            <a:off x="1653991" y="950299"/>
            <a:ext cx="190989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비접촉식 온도센서 함수</a:t>
            </a:r>
            <a:endParaRPr lang="ko-KR" altLang="en-US" sz="120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9A4D7FD-300F-4E67-963B-A41A04195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61223"/>
            <a:ext cx="1368152" cy="993499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4458122"/>
              </p:ext>
            </p:extLst>
          </p:nvPr>
        </p:nvGraphicFramePr>
        <p:xfrm>
          <a:off x="1619672" y="1329727"/>
          <a:ext cx="5544614" cy="12275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CheckBodyTemp()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비접촉식 온도 센서를 이용하여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신생아 체온 체크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_bodytemp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1653991" y="2771812"/>
            <a:ext cx="1693872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소리측정 센서 함수</a:t>
            </a:r>
            <a:endParaRPr lang="ko-KR" altLang="en-US" sz="1200"/>
          </a:p>
        </p:txBody>
      </p:sp>
      <p:pic>
        <p:nvPicPr>
          <p:cNvPr id="10" name="Picture 14">
            <a:extLst>
              <a:ext uri="{FF2B5EF4-FFF2-40B4-BE49-F238E27FC236}">
                <a16:creationId xmlns:a16="http://schemas.microsoft.com/office/drawing/2014/main" id="{93383E8F-284E-4B3D-96BA-F5F5BD95F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167" y="1449790"/>
            <a:ext cx="1065992" cy="1010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3416" y="3264510"/>
            <a:ext cx="1009493" cy="97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55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445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RaspberryPI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248965"/>
              </p:ext>
            </p:extLst>
          </p:nvPr>
        </p:nvGraphicFramePr>
        <p:xfrm>
          <a:off x="1619670" y="3204943"/>
          <a:ext cx="5832648" cy="156939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59802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436423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436423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36690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SpinMotor(int direction, int speed, int time)</a:t>
                      </a:r>
                    </a:p>
                    <a:p>
                      <a:pPr algn="ctr" latinLnBrk="1"/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fuction StopMotor()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48074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모빌 회전 동작을 위한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DC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모터 제어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69241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direction :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회전 방향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speed :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회전 속도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: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회전 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3" name="모서리가 둥근 직사각형 2"/>
          <p:cNvSpPr/>
          <p:nvPr/>
        </p:nvSpPr>
        <p:spPr>
          <a:xfrm>
            <a:off x="1653991" y="899840"/>
            <a:ext cx="901784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LED </a:t>
            </a:r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함수</a:t>
            </a:r>
            <a:endParaRPr lang="ko-KR" altLang="en-US" sz="120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9A4D7FD-300F-4E67-963B-A41A04195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61223"/>
            <a:ext cx="1368152" cy="993499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937374"/>
              </p:ext>
            </p:extLst>
          </p:nvPr>
        </p:nvGraphicFramePr>
        <p:xfrm>
          <a:off x="1619672" y="1279268"/>
          <a:ext cx="5544614" cy="139637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119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fuction LedOn(int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rgb, int time)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47690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무드등 기능을 하는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LED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의 밝기 및 색상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지속시간을 조절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67562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rgb : RGB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색상 번호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 :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점등 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1653991" y="2830931"/>
            <a:ext cx="118981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DC </a:t>
            </a:r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모터 함수</a:t>
            </a:r>
            <a:endParaRPr lang="ko-KR" altLang="en-US" sz="1200"/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D498E726-CB05-447B-B0BC-E0167A95D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5" y="1379248"/>
            <a:ext cx="1224136" cy="115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111" y="3369295"/>
            <a:ext cx="1389170" cy="124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42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445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RaspberryPI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49526" y="4879201"/>
            <a:ext cx="341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372466"/>
              </p:ext>
            </p:extLst>
          </p:nvPr>
        </p:nvGraphicFramePr>
        <p:xfrm>
          <a:off x="1619672" y="3277877"/>
          <a:ext cx="5544614" cy="13799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593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fuction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SoundOn(int musicnum)</a:t>
                      </a:r>
                    </a:p>
                    <a:p>
                      <a:pPr algn="ctr" latinLnBrk="1"/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fuction SoundOff()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소리감지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알림 음악 재생</a:t>
                      </a:r>
                      <a:endParaRPr lang="en-US" altLang="ko-KR" sz="1000" baseline="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소리감지 알림 음악 해제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-</a:t>
                      </a:r>
                      <a:r>
                        <a:rPr lang="en-US" altLang="ko-KR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musicnum : </a:t>
                      </a: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알람음 재생목록 번호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3" name="모서리가 둥근 직사각형 2"/>
          <p:cNvSpPr/>
          <p:nvPr/>
        </p:nvSpPr>
        <p:spPr>
          <a:xfrm>
            <a:off x="1653991" y="950299"/>
            <a:ext cx="118981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스피커 함수</a:t>
            </a:r>
            <a:endParaRPr lang="ko-KR" altLang="en-US" sz="120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9A4D7FD-300F-4E67-963B-A41A04195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61223"/>
            <a:ext cx="1368152" cy="993499"/>
          </a:xfrm>
          <a:prstGeom prst="rect">
            <a:avLst/>
          </a:prstGeom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417641"/>
              </p:ext>
            </p:extLst>
          </p:nvPr>
        </p:nvGraphicFramePr>
        <p:xfrm>
          <a:off x="1619672" y="1329727"/>
          <a:ext cx="5544614" cy="13799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1240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  <a:gridCol w="2316105">
                  <a:extLst>
                    <a:ext uri="{9D8B030D-6E8A-4147-A177-3AD203B41FA5}">
                      <a16:colId xmlns:a16="http://schemas.microsoft.com/office/drawing/2014/main" val="1829068436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fuction</a:t>
                      </a:r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 MusicOn(int musicnum)</a:t>
                      </a:r>
                    </a:p>
                    <a:p>
                      <a:pPr algn="ctr" latinLnBrk="1"/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fuction MusicOff()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스피커를 통한 음악 재생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스피커를 통한 음악 정지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musicnum :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음악 재생목록 번호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1653991" y="2903865"/>
            <a:ext cx="104580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스피커 함수</a:t>
            </a:r>
            <a:endParaRPr lang="ko-KR" altLang="en-US" sz="1200"/>
          </a:p>
        </p:txBody>
      </p:sp>
      <p:pic>
        <p:nvPicPr>
          <p:cNvPr id="10" name="Picture 18" descr="소형 스피커에 대한 이미지 검색결과">
            <a:extLst>
              <a:ext uri="{FF2B5EF4-FFF2-40B4-BE49-F238E27FC236}">
                <a16:creationId xmlns:a16="http://schemas.microsoft.com/office/drawing/2014/main" id="{0877004E-E4CA-402E-B8CB-65789DC36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44" y="1409249"/>
            <a:ext cx="1335038" cy="1198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8" descr="소형 스피커에 대한 이미지 검색결과">
            <a:extLst>
              <a:ext uri="{FF2B5EF4-FFF2-40B4-BE49-F238E27FC236}">
                <a16:creationId xmlns:a16="http://schemas.microsoft.com/office/drawing/2014/main" id="{0877004E-E4CA-402E-B8CB-65789DC36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44" y="3331512"/>
            <a:ext cx="1335038" cy="1198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35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4354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46320" y="4879201"/>
            <a:ext cx="3481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14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2662103" y="950299"/>
            <a:ext cx="154985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미세먼지 측정 함수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163070"/>
              </p:ext>
            </p:extLst>
          </p:nvPr>
        </p:nvGraphicFramePr>
        <p:xfrm>
          <a:off x="2627784" y="1329727"/>
          <a:ext cx="4248471" cy="12275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0065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3047817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string</a:t>
                      </a:r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 getDust(String dustString)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아두이노 미세먼지 측정 센서로부터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전달된 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농도를 저장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dust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2662103" y="2903865"/>
            <a:ext cx="140584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온습도 측정 함수</a:t>
            </a:r>
            <a:endParaRPr lang="ko-KR" altLang="en-US" sz="1200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424374"/>
              </p:ext>
            </p:extLst>
          </p:nvPr>
        </p:nvGraphicFramePr>
        <p:xfrm>
          <a:off x="2627784" y="3312120"/>
          <a:ext cx="4248471" cy="12275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0065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3047817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string</a:t>
                      </a:r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 getTempHum(String THString)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아두이노 온습도 측정 센서로부터</a:t>
                      </a:r>
                      <a:r>
                        <a:rPr lang="en-US" altLang="ko-KR" sz="1000" kern="1200" baseline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전달된 </a:t>
                      </a:r>
                      <a:endParaRPr lang="en-US" altLang="ko-KR" sz="1000" kern="120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온습도 수치를 저장</a:t>
                      </a:r>
                      <a:endParaRPr lang="en-US" altLang="ko-KR" sz="1000" kern="120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temphum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44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4354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15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2662103" y="950299"/>
            <a:ext cx="154985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체온 측정 함수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2732951"/>
              </p:ext>
            </p:extLst>
          </p:nvPr>
        </p:nvGraphicFramePr>
        <p:xfrm>
          <a:off x="2627784" y="1329727"/>
          <a:ext cx="4248471" cy="12275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0065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3047817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string</a:t>
                      </a:r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 getTempBody(String bodyTempString)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아두이노 비접촉식 온도 측정 센서로부터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전달된 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신생아 체온 정보를 저장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형 문자열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tempbody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14" name="모서리가 둥근 직사각형 13"/>
          <p:cNvSpPr/>
          <p:nvPr/>
        </p:nvSpPr>
        <p:spPr>
          <a:xfrm>
            <a:off x="2662103" y="2903865"/>
            <a:ext cx="140584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웹 파싱 함수</a:t>
            </a:r>
            <a:endParaRPr lang="ko-KR" altLang="en-US" sz="1200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583963"/>
              </p:ext>
            </p:extLst>
          </p:nvPr>
        </p:nvGraphicFramePr>
        <p:xfrm>
          <a:off x="2627784" y="3312120"/>
          <a:ext cx="4248471" cy="12275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00654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3047817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22456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void getInfo()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5033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기능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아두이노 온습도 측정 센서로부터</a:t>
                      </a:r>
                      <a:r>
                        <a:rPr lang="en-US" altLang="ko-KR" sz="1000" kern="1200" baseline="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전달된 </a:t>
                      </a:r>
                      <a:endParaRPr lang="en-US" altLang="ko-KR" sz="1000" kern="120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온습도 수치를 저장</a:t>
                      </a:r>
                      <a:endParaRPr lang="en-US" altLang="ko-KR" sz="1000" kern="120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리턴값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파싱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후 미세먼지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온습도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체온 함수를 호출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94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404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16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250044"/>
              </p:ext>
            </p:extLst>
          </p:nvPr>
        </p:nvGraphicFramePr>
        <p:xfrm>
          <a:off x="899592" y="1131590"/>
          <a:ext cx="2448272" cy="100584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51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err="1" smtClean="0">
                          <a:latin typeface="+mj-ea"/>
                          <a:ea typeface="+mj-ea"/>
                        </a:rPr>
                        <a:t>THValue</a:t>
                      </a:r>
                      <a:endParaRPr lang="ko-KR" altLang="en-US" sz="12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4582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50" smtClean="0">
                          <a:latin typeface="+mj-ea"/>
                          <a:ea typeface="+mj-ea"/>
                        </a:rPr>
                        <a:t>날짜</a:t>
                      </a:r>
                      <a:endParaRPr lang="en-US" altLang="ko-KR" sz="105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50" smtClean="0">
                          <a:latin typeface="+mj-ea"/>
                          <a:ea typeface="+mj-ea"/>
                        </a:rPr>
                        <a:t>시간</a:t>
                      </a:r>
                      <a:endParaRPr lang="en-US" altLang="ko-KR" sz="105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smtClean="0">
                          <a:latin typeface="+mj-ea"/>
                          <a:ea typeface="+mj-ea"/>
                        </a:rPr>
                        <a:t>temp </a:t>
                      </a:r>
                      <a:r>
                        <a:rPr lang="ko-KR" altLang="en-US" sz="1050" smtClean="0">
                          <a:latin typeface="+mj-ea"/>
                          <a:ea typeface="+mj-ea"/>
                        </a:rPr>
                        <a:t>현재온도</a:t>
                      </a:r>
                      <a:endParaRPr lang="en-US" altLang="ko-KR" sz="105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smtClean="0">
                          <a:latin typeface="+mj-ea"/>
                          <a:ea typeface="+mj-ea"/>
                        </a:rPr>
                        <a:t>hum </a:t>
                      </a:r>
                      <a:r>
                        <a:rPr lang="ko-KR" altLang="en-US" sz="1050" smtClean="0">
                          <a:latin typeface="+mj-ea"/>
                          <a:ea typeface="+mj-ea"/>
                        </a:rPr>
                        <a:t>현재습도</a:t>
                      </a:r>
                      <a:endParaRPr lang="ko-KR" altLang="en-US" sz="105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662123"/>
              </p:ext>
            </p:extLst>
          </p:nvPr>
        </p:nvGraphicFramePr>
        <p:xfrm>
          <a:off x="3450680" y="2273414"/>
          <a:ext cx="2448272" cy="1017972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627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latin typeface="+mj-ea"/>
                          <a:ea typeface="+mj-ea"/>
                        </a:rPr>
                        <a:t>PlayMusic</a:t>
                      </a:r>
                      <a:endParaRPr lang="ko-KR" altLang="en-US" sz="1200" b="1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7436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baseline="0" smtClean="0">
                          <a:latin typeface="+mj-ea"/>
                          <a:ea typeface="+mj-ea"/>
                        </a:rPr>
                        <a:t>musicnum </a:t>
                      </a:r>
                      <a:r>
                        <a:rPr lang="ko-KR" altLang="en-US" sz="1050" b="0" baseline="0" smtClean="0">
                          <a:latin typeface="+mj-ea"/>
                          <a:ea typeface="+mj-ea"/>
                        </a:rPr>
                        <a:t>음악 재생목록 번호</a:t>
                      </a:r>
                      <a:endParaRPr lang="en-US" altLang="ko-KR" sz="1050" b="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="0" baseline="0" smtClean="0">
                          <a:latin typeface="+mj-ea"/>
                          <a:ea typeface="+mj-ea"/>
                        </a:rPr>
                        <a:t>musicname </a:t>
                      </a:r>
                      <a:r>
                        <a:rPr lang="ko-KR" altLang="en-US" sz="1050" b="0" baseline="0" smtClean="0">
                          <a:latin typeface="+mj-ea"/>
                          <a:ea typeface="+mj-ea"/>
                        </a:rPr>
                        <a:t>음악 제목</a:t>
                      </a:r>
                      <a:endParaRPr lang="en-US" altLang="ko-KR" sz="1050" b="0" baseline="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  <p:graphicFrame>
        <p:nvGraphicFramePr>
          <p:cNvPr id="43" name="표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657544"/>
              </p:ext>
            </p:extLst>
          </p:nvPr>
        </p:nvGraphicFramePr>
        <p:xfrm>
          <a:off x="6001768" y="2263463"/>
          <a:ext cx="2448272" cy="1043986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582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latin typeface="+mj-ea"/>
                          <a:ea typeface="+mj-ea"/>
                        </a:rPr>
                        <a:t>BabyInfo</a:t>
                      </a:r>
                      <a:endParaRPr lang="ko-KR" altLang="en-US" sz="1200" b="1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7696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baseline="0" smtClean="0">
                          <a:latin typeface="+mj-ea"/>
                          <a:ea typeface="+mj-ea"/>
                        </a:rPr>
                        <a:t>category </a:t>
                      </a:r>
                      <a:r>
                        <a:rPr lang="ko-KR" altLang="en-US" sz="1050" b="0" baseline="0" smtClean="0">
                          <a:latin typeface="+mj-ea"/>
                          <a:ea typeface="+mj-ea"/>
                        </a:rPr>
                        <a:t>정보 카테고리</a:t>
                      </a:r>
                      <a:endParaRPr lang="en-US" altLang="ko-KR" sz="1050" b="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="0" baseline="0" smtClean="0">
                          <a:latin typeface="+mj-ea"/>
                          <a:ea typeface="+mj-ea"/>
                        </a:rPr>
                        <a:t>infonum </a:t>
                      </a:r>
                      <a:r>
                        <a:rPr lang="ko-KR" altLang="en-US" sz="1050" b="0" baseline="0" smtClean="0">
                          <a:latin typeface="+mj-ea"/>
                          <a:ea typeface="+mj-ea"/>
                        </a:rPr>
                        <a:t>정보 목록 번호</a:t>
                      </a:r>
                      <a:endParaRPr lang="en-US" altLang="ko-KR" sz="1050" b="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="0" baseline="0" smtClean="0">
                          <a:latin typeface="+mj-ea"/>
                          <a:ea typeface="+mj-ea"/>
                        </a:rPr>
                        <a:t>infocontent </a:t>
                      </a:r>
                      <a:r>
                        <a:rPr lang="ko-KR" altLang="en-US" sz="1050" b="0" baseline="0" smtClean="0">
                          <a:latin typeface="+mj-ea"/>
                          <a:ea typeface="+mj-ea"/>
                        </a:rPr>
                        <a:t>육아정보</a:t>
                      </a:r>
                      <a:endParaRPr lang="en-US" altLang="ko-KR" sz="1050" b="0" baseline="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903583"/>
              </p:ext>
            </p:extLst>
          </p:nvPr>
        </p:nvGraphicFramePr>
        <p:xfrm>
          <a:off x="6001768" y="1127879"/>
          <a:ext cx="2448272" cy="100955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743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latin typeface="+mj-ea"/>
                          <a:ea typeface="+mj-ea"/>
                        </a:rPr>
                        <a:t>NontouchTValue</a:t>
                      </a:r>
                      <a:endParaRPr lang="ko-KR" altLang="en-US" sz="12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735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날짜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시간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bodytemp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신생아 체온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061075"/>
              </p:ext>
            </p:extLst>
          </p:nvPr>
        </p:nvGraphicFramePr>
        <p:xfrm>
          <a:off x="3450680" y="1131589"/>
          <a:ext cx="2448272" cy="101491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652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latin typeface="+mj-ea"/>
                          <a:ea typeface="+mj-ea"/>
                        </a:rPr>
                        <a:t>DustValue</a:t>
                      </a:r>
                      <a:endParaRPr lang="ko-KR" altLang="en-US" sz="12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7405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date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 날짜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시간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dust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현재 미세먼지 농도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  <p:graphicFrame>
        <p:nvGraphicFramePr>
          <p:cNvPr id="48" name="표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785523"/>
              </p:ext>
            </p:extLst>
          </p:nvPr>
        </p:nvGraphicFramePr>
        <p:xfrm>
          <a:off x="899592" y="2273992"/>
          <a:ext cx="2448272" cy="100584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1700431495"/>
                    </a:ext>
                  </a:extLst>
                </a:gridCol>
              </a:tblGrid>
              <a:tr h="2515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latin typeface="+mj-ea"/>
                          <a:ea typeface="+mj-ea"/>
                        </a:rPr>
                        <a:t>SoundCheck</a:t>
                      </a:r>
                      <a:endParaRPr lang="ko-KR" altLang="en-US" sz="12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970693"/>
                  </a:ext>
                </a:extLst>
              </a:tr>
              <a:tr h="4582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index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측정순서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날짜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시간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50" baseline="0" smtClean="0">
                          <a:latin typeface="+mj-ea"/>
                          <a:ea typeface="+mj-ea"/>
                        </a:rPr>
                        <a:t>sounddb </a:t>
                      </a:r>
                      <a:r>
                        <a:rPr lang="ko-KR" altLang="en-US" sz="1050" baseline="0" smtClean="0">
                          <a:latin typeface="+mj-ea"/>
                          <a:ea typeface="+mj-ea"/>
                        </a:rPr>
                        <a:t>측정 소음 데시벨</a:t>
                      </a:r>
                      <a:endParaRPr lang="en-US" altLang="ko-KR" sz="1050" baseline="0" smtClean="0">
                        <a:latin typeface="+mj-ea"/>
                        <a:ea typeface="+mj-ea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245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540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48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세부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Database 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설명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851130" y="4879201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17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086027"/>
              </p:ext>
            </p:extLst>
          </p:nvPr>
        </p:nvGraphicFramePr>
        <p:xfrm>
          <a:off x="1331640" y="1388554"/>
          <a:ext cx="6768750" cy="1219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THValue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온습도 측정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온습도 측정시간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temp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측정된 현재 온도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656248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hum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측정된 현재 습도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709774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826896"/>
              </p:ext>
            </p:extLst>
          </p:nvPr>
        </p:nvGraphicFramePr>
        <p:xfrm>
          <a:off x="1331640" y="3044737"/>
          <a:ext cx="6768750" cy="975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DustValue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측정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측정시간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dust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측정된 현재 미세먼지 농도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656248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31640" y="1076714"/>
            <a:ext cx="3586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온습도 관련 데이터베이스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2772095"/>
            <a:ext cx="302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미세먼지 관련 데이터베이스 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648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48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세부 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Database </a:t>
            </a:r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설명</a:t>
            </a:r>
            <a:endParaRPr lang="en-US" altLang="ko-KR" sz="240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848725" y="4879201"/>
            <a:ext cx="343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18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674656"/>
              </p:ext>
            </p:extLst>
          </p:nvPr>
        </p:nvGraphicFramePr>
        <p:xfrm>
          <a:off x="1331640" y="3083374"/>
          <a:ext cx="6768750" cy="1219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SoundCheck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index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주변 소음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울음소리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 측정 순서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주변 소음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울음소리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주변 소음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울음소리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656248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sounddb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측정된 울음 소리 데시벨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709774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95012"/>
              </p:ext>
            </p:extLst>
          </p:nvPr>
        </p:nvGraphicFramePr>
        <p:xfrm>
          <a:off x="1331640" y="1353713"/>
          <a:ext cx="6768750" cy="975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NontouchTValue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신생아 체온 측정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신생아 체온 측정 시간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bodytemp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측정된 신생아 체온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656248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31640" y="1076714"/>
            <a:ext cx="3586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비접촉식 온도센서 관련 데이터베이스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2772095"/>
            <a:ext cx="33843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소리감지 센서 관련 데이터베이스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44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48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세부 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Database </a:t>
            </a:r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설명</a:t>
            </a:r>
            <a:endParaRPr lang="en-US" altLang="ko-KR" sz="240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19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734580"/>
              </p:ext>
            </p:extLst>
          </p:nvPr>
        </p:nvGraphicFramePr>
        <p:xfrm>
          <a:off x="1331640" y="3083374"/>
          <a:ext cx="6768750" cy="975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BabyInfo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category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육아정보 분류 카테고리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info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num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육아 정보 고유 번호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infocontent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육아 정보 내용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656248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390677"/>
              </p:ext>
            </p:extLst>
          </p:nvPr>
        </p:nvGraphicFramePr>
        <p:xfrm>
          <a:off x="1331640" y="1353713"/>
          <a:ext cx="6768750" cy="731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6250">
                  <a:extLst>
                    <a:ext uri="{9D8B030D-6E8A-4147-A177-3AD203B41FA5}">
                      <a16:colId xmlns:a16="http://schemas.microsoft.com/office/drawing/2014/main" val="2247578757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256250">
                  <a:extLst>
                    <a:ext uri="{9D8B030D-6E8A-4147-A177-3AD203B41FA5}">
                      <a16:colId xmlns:a16="http://schemas.microsoft.com/office/drawing/2014/main" val="31623493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테이블 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컬럼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16024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PlayMusic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musicnum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음악 재생목록 번호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6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musicname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음악 제목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917855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31640" y="1076714"/>
            <a:ext cx="3586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스피커 관련 데이터베이스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1640" y="2772095"/>
            <a:ext cx="33843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육아정보관련 데이터베이스 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6182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그룹 95"/>
          <p:cNvGrpSpPr/>
          <p:nvPr/>
        </p:nvGrpSpPr>
        <p:grpSpPr>
          <a:xfrm>
            <a:off x="-12700" y="2049947"/>
            <a:ext cx="9156700" cy="3106253"/>
            <a:chOff x="3427370" y="3201538"/>
            <a:chExt cx="5716630" cy="1941962"/>
          </a:xfrm>
        </p:grpSpPr>
        <p:pic>
          <p:nvPicPr>
            <p:cNvPr id="109" name="Picture 6" descr="C:\Users\hyeon_su\Desktop\무제-1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3" r="16459" b="19377"/>
            <a:stretch/>
          </p:blipFill>
          <p:spPr bwMode="auto">
            <a:xfrm>
              <a:off x="4924241" y="3201538"/>
              <a:ext cx="4219759" cy="1941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C:\Users\hyeon_su\Desktop\무제-1.pn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321" r="4447" b="19377"/>
            <a:stretch/>
          </p:blipFill>
          <p:spPr bwMode="auto">
            <a:xfrm>
              <a:off x="3427370" y="3201538"/>
              <a:ext cx="1497055" cy="19419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395536" y="915566"/>
            <a:ext cx="8352928" cy="2664296"/>
          </a:xfrm>
          <a:prstGeom prst="roundRect">
            <a:avLst>
              <a:gd name="adj" fmla="val 6879"/>
            </a:avLst>
          </a:prstGeom>
          <a:solidFill>
            <a:schemeClr val="bg1">
              <a:alpha val="50000"/>
            </a:schemeClr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683568" y="1203598"/>
            <a:ext cx="3600400" cy="2066228"/>
            <a:chOff x="2915816" y="1635646"/>
            <a:chExt cx="3600400" cy="2066228"/>
          </a:xfrm>
        </p:grpSpPr>
        <p:grpSp>
          <p:nvGrpSpPr>
            <p:cNvPr id="44" name="그룹 43"/>
            <p:cNvGrpSpPr/>
            <p:nvPr/>
          </p:nvGrpSpPr>
          <p:grpSpPr>
            <a:xfrm>
              <a:off x="2915816" y="1635646"/>
              <a:ext cx="3600400" cy="461666"/>
              <a:chOff x="2497680" y="2340917"/>
              <a:chExt cx="3600400" cy="461666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131840" y="2402473"/>
                <a:ext cx="28942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종합 설계 개요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1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2915816" y="2170500"/>
              <a:ext cx="3600400" cy="461666"/>
              <a:chOff x="2497680" y="2340917"/>
              <a:chExt cx="3600400" cy="461666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3131840" y="2402473"/>
                <a:ext cx="28942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시스템 수행 시나리오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83" name="타원 82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2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84" name="그룹 83"/>
            <p:cNvGrpSpPr/>
            <p:nvPr/>
          </p:nvGrpSpPr>
          <p:grpSpPr>
            <a:xfrm>
              <a:off x="2915816" y="2705354"/>
              <a:ext cx="3600400" cy="461666"/>
              <a:chOff x="2497680" y="2340917"/>
              <a:chExt cx="3600400" cy="461666"/>
            </a:xfrm>
          </p:grpSpPr>
          <p:sp>
            <p:nvSpPr>
              <p:cNvPr id="85" name="직사각형 84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3131840" y="2402473"/>
                <a:ext cx="28942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시스템 구성도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87" name="타원 86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3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88" name="그룹 87"/>
            <p:cNvGrpSpPr/>
            <p:nvPr/>
          </p:nvGrpSpPr>
          <p:grpSpPr>
            <a:xfrm>
              <a:off x="2915816" y="3240208"/>
              <a:ext cx="3600400" cy="461666"/>
              <a:chOff x="2497680" y="2340917"/>
              <a:chExt cx="3600400" cy="461666"/>
            </a:xfrm>
          </p:grpSpPr>
          <p:sp>
            <p:nvSpPr>
              <p:cNvPr id="89" name="직사각형 88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3131840" y="2402473"/>
                <a:ext cx="289423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모듈 상세 설계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91" name="타원 90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4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</p:grpSp>
      <p:sp>
        <p:nvSpPr>
          <p:cNvPr id="101" name="TextBox 100"/>
          <p:cNvSpPr txBox="1"/>
          <p:nvPr/>
        </p:nvSpPr>
        <p:spPr>
          <a:xfrm>
            <a:off x="3956209" y="134092"/>
            <a:ext cx="1263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목 차</a:t>
            </a:r>
            <a:endParaRPr lang="ko-KR" altLang="en-US" sz="36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4726748" y="1203598"/>
            <a:ext cx="3600400" cy="2066228"/>
            <a:chOff x="2915816" y="1635646"/>
            <a:chExt cx="3600400" cy="2066228"/>
          </a:xfrm>
        </p:grpSpPr>
        <p:grpSp>
          <p:nvGrpSpPr>
            <p:cNvPr id="47" name="그룹 46"/>
            <p:cNvGrpSpPr/>
            <p:nvPr/>
          </p:nvGrpSpPr>
          <p:grpSpPr>
            <a:xfrm>
              <a:off x="2915816" y="1635646"/>
              <a:ext cx="3600400" cy="461666"/>
              <a:chOff x="2497680" y="2340917"/>
              <a:chExt cx="3600400" cy="461666"/>
            </a:xfrm>
          </p:grpSpPr>
          <p:sp>
            <p:nvSpPr>
              <p:cNvPr id="60" name="직사각형 59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3131840" y="2402473"/>
                <a:ext cx="28835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데모 환경 설계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64" name="타원 63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5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48" name="그룹 47"/>
            <p:cNvGrpSpPr/>
            <p:nvPr/>
          </p:nvGrpSpPr>
          <p:grpSpPr>
            <a:xfrm>
              <a:off x="2915816" y="2170500"/>
              <a:ext cx="3600400" cy="461666"/>
              <a:chOff x="2497680" y="2340917"/>
              <a:chExt cx="3600400" cy="461666"/>
            </a:xfrm>
          </p:grpSpPr>
          <p:sp>
            <p:nvSpPr>
              <p:cNvPr id="57" name="직사각형 56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131840" y="2402473"/>
                <a:ext cx="28835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개발 환경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9" name="타원 58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6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49" name="그룹 48"/>
            <p:cNvGrpSpPr/>
            <p:nvPr/>
          </p:nvGrpSpPr>
          <p:grpSpPr>
            <a:xfrm>
              <a:off x="2915816" y="2705354"/>
              <a:ext cx="3600400" cy="461666"/>
              <a:chOff x="2497680" y="2340917"/>
              <a:chExt cx="3600400" cy="461666"/>
            </a:xfrm>
          </p:grpSpPr>
          <p:sp>
            <p:nvSpPr>
              <p:cNvPr id="54" name="직사각형 53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3131840" y="2402473"/>
                <a:ext cx="28835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업무 분담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6" name="타원 55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7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2915816" y="3240208"/>
              <a:ext cx="3600400" cy="461666"/>
              <a:chOff x="2497680" y="2340917"/>
              <a:chExt cx="3600400" cy="461666"/>
            </a:xfrm>
          </p:grpSpPr>
          <p:sp>
            <p:nvSpPr>
              <p:cNvPr id="51" name="직사각형 50"/>
              <p:cNvSpPr/>
              <p:nvPr/>
            </p:nvSpPr>
            <p:spPr>
              <a:xfrm>
                <a:off x="3059832" y="2340917"/>
                <a:ext cx="3038248" cy="46166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1BC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3131840" y="2402473"/>
                <a:ext cx="28835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종합설계 </a:t>
                </a:r>
                <a:r>
                  <a:rPr lang="ko-KR" altLang="en-US" sz="1600" err="1" smtClean="0">
                    <a:solidFill>
                      <a:srgbClr val="4F715B"/>
                    </a:solidFill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수행일정</a:t>
                </a:r>
                <a:endParaRPr lang="ko-KR" altLang="en-US" sz="1600">
                  <a:solidFill>
                    <a:srgbClr val="4F715B"/>
                  </a:solidFill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sp>
            <p:nvSpPr>
              <p:cNvPr id="53" name="타원 52"/>
              <p:cNvSpPr/>
              <p:nvPr/>
            </p:nvSpPr>
            <p:spPr>
              <a:xfrm>
                <a:off x="2497680" y="2398686"/>
                <a:ext cx="346128" cy="346128"/>
              </a:xfrm>
              <a:prstGeom prst="ellipse">
                <a:avLst/>
              </a:prstGeom>
              <a:solidFill>
                <a:srgbClr val="E58769"/>
              </a:solidFill>
              <a:ln>
                <a:solidFill>
                  <a:srgbClr val="E5876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mtClean="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8</a:t>
                </a:r>
                <a:endParaRPr lang="ko-KR" altLang="en-US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</p:grpSp>
      <p:sp>
        <p:nvSpPr>
          <p:cNvPr id="43" name="TextBox 42"/>
          <p:cNvSpPr txBox="1"/>
          <p:nvPr/>
        </p:nvSpPr>
        <p:spPr>
          <a:xfrm>
            <a:off x="8881588" y="4879201"/>
            <a:ext cx="2776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734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Application-Database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5100" y="4879201"/>
            <a:ext cx="370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20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899592" y="1251284"/>
            <a:ext cx="108012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온습도 수치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16616"/>
              </p:ext>
            </p:extLst>
          </p:nvPr>
        </p:nvGraphicFramePr>
        <p:xfrm>
          <a:off x="899592" y="1630712"/>
          <a:ext cx="7632848" cy="2209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3096344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startCheckTH</a:t>
                      </a:r>
                      <a:r>
                        <a:rPr lang="en-US" altLang="ko-KR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b="1" kern="1200" baseline="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클래스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void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InsertTemp (int date, int time, int temp)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날짜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시간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temp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온도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온도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DB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삽입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 Search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PastTemp(int date)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되었던 온도 보기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과거의 온도 측정 내역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1490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 SearchSeasonTemp(int season)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season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 기간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 기간 온도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측정내용 출력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20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314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Application-Database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50328" y="487920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21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899592" y="1251284"/>
            <a:ext cx="122413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미세먼지 농도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467517"/>
              </p:ext>
            </p:extLst>
          </p:nvPr>
        </p:nvGraphicFramePr>
        <p:xfrm>
          <a:off x="899592" y="1630712"/>
          <a:ext cx="7632848" cy="2209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3096344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startCheckDust </a:t>
                      </a:r>
                      <a:r>
                        <a:rPr lang="ko-KR" altLang="en-US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클래스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void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InsertDust (int date, int time, int temp)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날짜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시간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temp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온도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미세먼지 농도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DB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삽입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 SearchPast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Dust(int date)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날짜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되었던 미세먼지 농도 보기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과거의 미세먼지 농도 측정 내역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1490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 SearchSeasonDust(int season)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season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 기간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 기간 미세먼지 농도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측정내용 출력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20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11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Application-Database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5100" y="4879201"/>
            <a:ext cx="370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899592" y="1383174"/>
            <a:ext cx="936104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체온 측정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494306"/>
              </p:ext>
            </p:extLst>
          </p:nvPr>
        </p:nvGraphicFramePr>
        <p:xfrm>
          <a:off x="899592" y="1762602"/>
          <a:ext cx="7632848" cy="2118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2520280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startCheckBT </a:t>
                      </a:r>
                      <a:r>
                        <a:rPr lang="ko-KR" altLang="en-US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클래스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void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InsertBodyTemp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900" baseline="0" smtClean="0">
                          <a:latin typeface="+mj-ea"/>
                          <a:ea typeface="+mj-ea"/>
                        </a:rPr>
                        <a:t>(int date, int time, int body_temp, int body_state)</a:t>
                      </a:r>
                      <a:endParaRPr lang="ko-KR" altLang="en-US" sz="9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날짜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측정 시간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body_temp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체온 수치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bodytemp_state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체온이상여부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신생아 체온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DB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삽입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StateBodyTemp(int body_temp)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body_temp </a:t>
                      </a: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체온 수치</a:t>
                      </a:r>
                      <a:endParaRPr lang="ko-KR" altLang="en-US" sz="1000" kern="120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체온 이상 여부 확인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bodytemp_state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를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리턴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14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31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Application-Database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4298" y="4879201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899592" y="1400234"/>
            <a:ext cx="648072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소리</a:t>
            </a:r>
            <a:endParaRPr lang="ko-KR" altLang="en-US" sz="120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6520287"/>
              </p:ext>
            </p:extLst>
          </p:nvPr>
        </p:nvGraphicFramePr>
        <p:xfrm>
          <a:off x="899592" y="1779662"/>
          <a:ext cx="7632848" cy="2118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3096344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startCheckSound </a:t>
                      </a:r>
                      <a:r>
                        <a:rPr lang="ko-KR" altLang="en-US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클래스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int InsertSound(int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date, int time, int sound)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date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감지 날짜</a:t>
                      </a:r>
                      <a:endParaRPr lang="en-US" altLang="ko-KR" sz="1000" baseline="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time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감지 시간</a:t>
                      </a:r>
                      <a:endParaRPr lang="en-US" altLang="ko-KR" sz="1000" baseline="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sound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감지 소리 데시벨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소리 정보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DB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삽입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last_sound_index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를 리턴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void AlarmCheck(int last_sound_index)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last_sound_index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kern="1200" smtClean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마지막 데시벨 감지 인덱스</a:t>
                      </a:r>
                      <a:endParaRPr lang="ko-KR" altLang="en-US" sz="1000" kern="120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리턴된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last_sound_index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값을 통해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알람작동 여부 검사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14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783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Application-Database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1092" y="4879201"/>
            <a:ext cx="3786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24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899592" y="1005012"/>
            <a:ext cx="720080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스피커</a:t>
            </a:r>
            <a:endParaRPr lang="ko-KR" altLang="en-US" sz="120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210012"/>
              </p:ext>
            </p:extLst>
          </p:nvPr>
        </p:nvGraphicFramePr>
        <p:xfrm>
          <a:off x="899592" y="1384440"/>
          <a:ext cx="7632848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3096344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startCheckSound </a:t>
                      </a:r>
                      <a:r>
                        <a:rPr lang="ko-KR" altLang="en-US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클래스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string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MusicInfo(int musicnum)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musicnum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특정음악 재생목록번호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재생 목록의 특정 번호 음악 정보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제목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)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표시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  <p:sp>
        <p:nvSpPr>
          <p:cNvPr id="8" name="모서리가 둥근 직사각형 7"/>
          <p:cNvSpPr/>
          <p:nvPr/>
        </p:nvSpPr>
        <p:spPr>
          <a:xfrm>
            <a:off x="899592" y="2553773"/>
            <a:ext cx="864096" cy="326290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육아정보</a:t>
            </a:r>
            <a:endParaRPr lang="ko-KR" altLang="en-US" sz="120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768824"/>
              </p:ext>
            </p:extLst>
          </p:nvPr>
        </p:nvGraphicFramePr>
        <p:xfrm>
          <a:off x="899592" y="2933201"/>
          <a:ext cx="7632848" cy="12725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  <a:gridCol w="3096344">
                  <a:extLst>
                    <a:ext uri="{9D8B030D-6E8A-4147-A177-3AD203B41FA5}">
                      <a16:colId xmlns:a16="http://schemas.microsoft.com/office/drawing/2014/main" val="2791314555"/>
                    </a:ext>
                  </a:extLst>
                </a:gridCol>
              </a:tblGrid>
              <a:tr h="19683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startCheckBabyInfo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함수명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매개변수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string BabyInfo(int category, int</a:t>
                      </a:r>
                      <a:r>
                        <a:rPr lang="ko-KR" altLang="en-US" sz="90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infonum, int content)</a:t>
                      </a:r>
                      <a:endParaRPr lang="ko-KR" altLang="en-US" sz="9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category </a:t>
                      </a:r>
                      <a:r>
                        <a:rPr lang="ko-KR" altLang="en-US" sz="900" smtClean="0">
                          <a:latin typeface="+mj-ea"/>
                          <a:ea typeface="+mj-ea"/>
                        </a:rPr>
                        <a:t>게시물 분류</a:t>
                      </a:r>
                      <a:endParaRPr lang="en-US" altLang="ko-KR" sz="9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infonum</a:t>
                      </a:r>
                      <a:r>
                        <a:rPr lang="en-US" altLang="ko-KR" sz="9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900" baseline="0" smtClean="0">
                          <a:latin typeface="+mj-ea"/>
                          <a:ea typeface="+mj-ea"/>
                        </a:rPr>
                        <a:t>게시물 번호</a:t>
                      </a:r>
                      <a:endParaRPr lang="en-US" altLang="ko-KR" sz="90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content </a:t>
                      </a:r>
                      <a:r>
                        <a:rPr lang="ko-KR" altLang="en-US" sz="900" smtClean="0">
                          <a:latin typeface="+mj-ea"/>
                          <a:ea typeface="+mj-ea"/>
                        </a:rPr>
                        <a:t>게시물 내용</a:t>
                      </a:r>
                      <a:endParaRPr lang="ko-KR" altLang="en-US" sz="9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900" smtClean="0">
                          <a:latin typeface="+mj-ea"/>
                          <a:ea typeface="+mj-ea"/>
                        </a:rPr>
                        <a:t>특정 카테고리</a:t>
                      </a:r>
                      <a:r>
                        <a:rPr lang="en-US" altLang="ko-KR" sz="900" smtClean="0">
                          <a:latin typeface="+mj-ea"/>
                          <a:ea typeface="+mj-ea"/>
                        </a:rPr>
                        <a:t>,</a:t>
                      </a:r>
                      <a:r>
                        <a:rPr lang="en-US" altLang="ko-KR" sz="9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900" baseline="0" smtClean="0">
                          <a:latin typeface="+mj-ea"/>
                          <a:ea typeface="+mj-ea"/>
                        </a:rPr>
                        <a:t>특정 게시물 번호에 저장된</a:t>
                      </a:r>
                      <a:endParaRPr lang="en-US" altLang="ko-KR" sz="900" baseline="0" smtClean="0">
                        <a:latin typeface="+mj-ea"/>
                        <a:ea typeface="+mj-ea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900" smtClean="0">
                          <a:latin typeface="+mj-ea"/>
                          <a:ea typeface="+mj-ea"/>
                        </a:rPr>
                        <a:t>육아정보 표시</a:t>
                      </a:r>
                      <a:endParaRPr lang="ko-KR" altLang="en-US" sz="9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724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599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Server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5100" y="4879201"/>
            <a:ext cx="370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25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085802"/>
              </p:ext>
            </p:extLst>
          </p:nvPr>
        </p:nvGraphicFramePr>
        <p:xfrm>
          <a:off x="899592" y="1017191"/>
          <a:ext cx="7632848" cy="21640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</a:tblGrid>
              <a:tr h="1968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main.js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이름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app.listen(3000, ())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node.js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서버 실행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app.get(“/”,(req,res))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특정 웹사이트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url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접근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896318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serialPort.open(function,())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아두이노 보드와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Serial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통신을 위한 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Port Open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282432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serialPort.on(‘data’,fucton(data))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Serial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Port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를 통해 들어오는 데이터를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수신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219284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app.post(“/data”,fuction(req,res))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POST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데이터를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수신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933498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076306"/>
              </p:ext>
            </p:extLst>
          </p:nvPr>
        </p:nvGraphicFramePr>
        <p:xfrm>
          <a:off x="899592" y="3291830"/>
          <a:ext cx="7632848" cy="8839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</a:tblGrid>
              <a:tr h="1968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dispose.js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이름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3456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selectdevice(device)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제어가 필요한 장치 선택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86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599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Server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35100" y="4879201"/>
            <a:ext cx="370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26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897716"/>
              </p:ext>
            </p:extLst>
          </p:nvPr>
        </p:nvGraphicFramePr>
        <p:xfrm>
          <a:off x="899592" y="985491"/>
          <a:ext cx="7632848" cy="12039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</a:tblGrid>
              <a:tr h="20314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dispose.js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6663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이름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6663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ledpower(onoff)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LED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전원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ON/OFF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420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ledcolor(color)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LED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점등 컬러 선택 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0158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431270"/>
              </p:ext>
            </p:extLst>
          </p:nvPr>
        </p:nvGraphicFramePr>
        <p:xfrm>
          <a:off x="899592" y="2162286"/>
          <a:ext cx="7632848" cy="12039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</a:tblGrid>
              <a:tr h="18116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dispose.js</a:t>
                      </a:r>
                      <a:endParaRPr lang="ko-KR" altLang="en-US" sz="1000" b="1" kern="120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3777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이름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158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speakerpower(onoff)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스피커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전원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ON/OFF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158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speakermusic(music)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스피커 재생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 음악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 선택 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0158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735311"/>
              </p:ext>
            </p:extLst>
          </p:nvPr>
        </p:nvGraphicFramePr>
        <p:xfrm>
          <a:off x="899592" y="3339081"/>
          <a:ext cx="7632848" cy="15240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53556924"/>
                    </a:ext>
                  </a:extLst>
                </a:gridCol>
                <a:gridCol w="4680520">
                  <a:extLst>
                    <a:ext uri="{9D8B030D-6E8A-4147-A177-3AD203B41FA5}">
                      <a16:colId xmlns:a16="http://schemas.microsoft.com/office/drawing/2014/main" val="1907184872"/>
                    </a:ext>
                  </a:extLst>
                </a:gridCol>
              </a:tblGrid>
              <a:tr h="185231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200" smtClean="0">
                          <a:solidFill>
                            <a:schemeClr val="lt1"/>
                          </a:solidFill>
                          <a:latin typeface="+mj-ea"/>
                          <a:ea typeface="+mn-ea"/>
                          <a:cs typeface="+mn-cs"/>
                        </a:rPr>
                        <a:t>dispose.js</a:t>
                      </a:r>
                      <a:endParaRPr lang="ko-KR" altLang="en-US" sz="1000" b="1" kern="1200" smtClean="0">
                        <a:solidFill>
                          <a:schemeClr val="lt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090825"/>
                  </a:ext>
                </a:extLst>
              </a:tr>
              <a:tr h="2431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이름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 설명</a:t>
                      </a:r>
                      <a:endParaRPr lang="en-US" altLang="ko-KR" sz="1000" smtClean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694273"/>
                  </a:ext>
                </a:extLst>
              </a:tr>
              <a:tr h="22073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motorpower(onoff)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모터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전원 </a:t>
                      </a: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ON/OFF</a:t>
                      </a:r>
                      <a:r>
                        <a:rPr lang="en-US" altLang="ko-KR" sz="1000" baseline="0" smtClean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000" baseline="0" smtClean="0">
                          <a:latin typeface="+mj-ea"/>
                          <a:ea typeface="+mj-ea"/>
                        </a:rPr>
                        <a:t>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507201"/>
                  </a:ext>
                </a:extLst>
              </a:tr>
              <a:tr h="2431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motordirection(music)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모터 회전 방향 제어 </a:t>
                      </a: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0158"/>
                  </a:ext>
                </a:extLst>
              </a:tr>
              <a:tr h="22073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latin typeface="+mj-ea"/>
                          <a:ea typeface="+mj-ea"/>
                        </a:rPr>
                        <a:t>function moterspeed(speed)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latin typeface="+mj-ea"/>
                          <a:ea typeface="+mj-ea"/>
                        </a:rPr>
                        <a:t>모터 회전 속도 제어 함수</a:t>
                      </a:r>
                      <a:endParaRPr lang="ko-KR" altLang="en-US" sz="100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298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04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607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개발환경 및 개발전략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(1/3) : 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하드웨어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48119" y="1131589"/>
            <a:ext cx="5696089" cy="3247394"/>
            <a:chOff x="138169" y="47809"/>
            <a:chExt cx="11333333" cy="719729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E946F6A-0BAF-4919-B20D-C7C90FC45485}"/>
                </a:ext>
              </a:extLst>
            </p:cNvPr>
            <p:cNvGrpSpPr/>
            <p:nvPr/>
          </p:nvGrpSpPr>
          <p:grpSpPr>
            <a:xfrm>
              <a:off x="1092580" y="54840"/>
              <a:ext cx="2573621" cy="2329499"/>
              <a:chOff x="282343" y="581732"/>
              <a:chExt cx="2798368" cy="2574979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3C95FCBB-4129-465B-A1B8-8C05E2C28F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343" y="581732"/>
                <a:ext cx="2798368" cy="2085964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1376BAC-9F1B-41AE-B947-95ABD76DD33A}"/>
                  </a:ext>
                </a:extLst>
              </p:cNvPr>
              <p:cNvSpPr txBox="1"/>
              <p:nvPr/>
            </p:nvSpPr>
            <p:spPr>
              <a:xfrm>
                <a:off x="863923" y="2628898"/>
                <a:ext cx="1752019" cy="5278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err="1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아두이노</a:t>
                </a:r>
                <a:r>
                  <a:rPr lang="ko-KR" altLang="en-US" sz="80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 </a:t>
                </a:r>
                <a:r>
                  <a:rPr lang="en-US" altLang="ko-KR" sz="800" err="1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uno</a:t>
                </a:r>
                <a:endParaRPr lang="ko-KR" altLang="en-US" sz="8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F1D1743-CEE5-47CE-9A96-34477814B50F}"/>
                </a:ext>
              </a:extLst>
            </p:cNvPr>
            <p:cNvGrpSpPr/>
            <p:nvPr/>
          </p:nvGrpSpPr>
          <p:grpSpPr>
            <a:xfrm>
              <a:off x="300792" y="2926573"/>
              <a:ext cx="8846060" cy="4318532"/>
              <a:chOff x="3448183" y="725009"/>
              <a:chExt cx="11638732" cy="5394689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89A4D7FD-300F-4E67-963B-A41A041956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48183" y="871497"/>
                <a:ext cx="2310191" cy="1774226"/>
              </a:xfrm>
              <a:prstGeom prst="rect">
                <a:avLst/>
              </a:prstGeom>
            </p:spPr>
          </p:pic>
          <p:pic>
            <p:nvPicPr>
              <p:cNvPr id="10" name="Picture 2">
                <a:extLst>
                  <a:ext uri="{FF2B5EF4-FFF2-40B4-BE49-F238E27FC236}">
                    <a16:creationId xmlns:a16="http://schemas.microsoft.com/office/drawing/2014/main" id="{7A536B45-C817-470F-9E89-DE8C47A6C0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54568" y="3672018"/>
                <a:ext cx="2120236" cy="21202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6">
                <a:extLst>
                  <a:ext uri="{FF2B5EF4-FFF2-40B4-BE49-F238E27FC236}">
                    <a16:creationId xmlns:a16="http://schemas.microsoft.com/office/drawing/2014/main" id="{D498E726-CB05-447B-B0BC-E0167A95D5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810276" y="3440917"/>
                <a:ext cx="1905000" cy="19049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A65AFCC-F16F-48BB-B9C6-CEE790D84B0F}"/>
                  </a:ext>
                </a:extLst>
              </p:cNvPr>
              <p:cNvSpPr txBox="1"/>
              <p:nvPr/>
            </p:nvSpPr>
            <p:spPr>
              <a:xfrm>
                <a:off x="3773675" y="5523214"/>
                <a:ext cx="1617814" cy="596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80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먼지센서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16AE3EF-22C3-485A-B800-7A44E9CDFB5C}"/>
                  </a:ext>
                </a:extLst>
              </p:cNvPr>
              <p:cNvSpPr txBox="1"/>
              <p:nvPr/>
            </p:nvSpPr>
            <p:spPr>
              <a:xfrm>
                <a:off x="3730411" y="2809573"/>
                <a:ext cx="1897587" cy="5964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err="1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온습도</a:t>
                </a:r>
                <a:r>
                  <a:rPr lang="ko-KR" altLang="en-US" sz="800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 센서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683EDCB-EAE7-4178-A371-C0D58E2F658C}"/>
                  </a:ext>
                </a:extLst>
              </p:cNvPr>
              <p:cNvSpPr/>
              <p:nvPr/>
            </p:nvSpPr>
            <p:spPr>
              <a:xfrm>
                <a:off x="9402396" y="725009"/>
                <a:ext cx="5684519" cy="5372369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DE198DC-EDBB-432F-8FF9-3309E6AC9688}"/>
                  </a:ext>
                </a:extLst>
              </p:cNvPr>
              <p:cNvCxnSpPr>
                <a:stCxn id="17" idx="1"/>
                <a:endCxn id="17" idx="3"/>
              </p:cNvCxnSpPr>
              <p:nvPr/>
            </p:nvCxnSpPr>
            <p:spPr>
              <a:xfrm>
                <a:off x="9402396" y="3411193"/>
                <a:ext cx="568451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A9FAE29-000E-4D35-B102-4906C1D4AEBB}"/>
                  </a:ext>
                </a:extLst>
              </p:cNvPr>
              <p:cNvCxnSpPr>
                <a:cxnSpLocks/>
                <a:stCxn id="17" idx="2"/>
                <a:endCxn id="17" idx="0"/>
              </p:cNvCxnSpPr>
              <p:nvPr/>
            </p:nvCxnSpPr>
            <p:spPr>
              <a:xfrm flipV="1">
                <a:off x="12244656" y="725009"/>
                <a:ext cx="0" cy="537236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연결선: 꺾임 22">
              <a:extLst>
                <a:ext uri="{FF2B5EF4-FFF2-40B4-BE49-F238E27FC236}">
                  <a16:creationId xmlns:a16="http://schemas.microsoft.com/office/drawing/2014/main" id="{8F21471D-6B81-4846-B6D5-0D6D0739393D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rot="5400000" flipH="1" flipV="1">
              <a:off x="-335706" y="1472269"/>
              <a:ext cx="1902163" cy="954413"/>
            </a:xfrm>
            <a:prstGeom prst="bentConnector2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1D4FBB1-3D71-4393-A2D7-0F0047A281DF}"/>
                </a:ext>
              </a:extLst>
            </p:cNvPr>
            <p:cNvGrpSpPr/>
            <p:nvPr/>
          </p:nvGrpSpPr>
          <p:grpSpPr>
            <a:xfrm>
              <a:off x="6140019" y="47809"/>
              <a:ext cx="2900333" cy="2345335"/>
              <a:chOff x="7596907" y="54840"/>
              <a:chExt cx="2900333" cy="2345335"/>
            </a:xfrm>
          </p:grpSpPr>
          <p:pic>
            <p:nvPicPr>
              <p:cNvPr id="22" name="Picture 10">
                <a:extLst>
                  <a:ext uri="{FF2B5EF4-FFF2-40B4-BE49-F238E27FC236}">
                    <a16:creationId xmlns:a16="http://schemas.microsoft.com/office/drawing/2014/main" id="{68078556-A136-4B00-8A08-603A520ADC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96907" y="54840"/>
                <a:ext cx="2900333" cy="1887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5B2009A-8165-4094-B479-8A8FC4F83310}"/>
                  </a:ext>
                </a:extLst>
              </p:cNvPr>
              <p:cNvSpPr txBox="1"/>
              <p:nvPr/>
            </p:nvSpPr>
            <p:spPr>
              <a:xfrm>
                <a:off x="8263856" y="1922680"/>
                <a:ext cx="1553898" cy="4774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err="1">
                    <a:latin typeface="a가을소풍M" panose="02020600000000000000" pitchFamily="18" charset="-127"/>
                    <a:ea typeface="a가을소풍M" panose="02020600000000000000" pitchFamily="18" charset="-127"/>
                  </a:rPr>
                  <a:t>라즈베리파이</a:t>
                </a:r>
                <a:endParaRPr lang="ko-KR" altLang="en-US" sz="800">
                  <a:latin typeface="a가을소풍M" panose="02020600000000000000" pitchFamily="18" charset="-127"/>
                  <a:ea typeface="a가을소풍M" panose="02020600000000000000" pitchFamily="18" charset="-127"/>
                </a:endParaRPr>
              </a:p>
            </p:txBody>
          </p:sp>
        </p:grp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60252154-0EFE-4A48-8A77-8B45E8F3A867}"/>
                </a:ext>
              </a:extLst>
            </p:cNvPr>
            <p:cNvCxnSpPr>
              <a:cxnSpLocks/>
              <a:stCxn id="5" idx="3"/>
              <a:endCxn id="22" idx="1"/>
            </p:cNvCxnSpPr>
            <p:nvPr/>
          </p:nvCxnSpPr>
          <p:spPr>
            <a:xfrm flipV="1">
              <a:off x="3666201" y="991359"/>
              <a:ext cx="2473818" cy="703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D8DE67-DC57-442E-A46F-39A5281FF381}"/>
                </a:ext>
              </a:extLst>
            </p:cNvPr>
            <p:cNvSpPr txBox="1"/>
            <p:nvPr/>
          </p:nvSpPr>
          <p:spPr>
            <a:xfrm>
              <a:off x="4339277" y="1113148"/>
              <a:ext cx="1343395" cy="4774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>
                  <a:latin typeface="a가을소풍M" panose="02020600000000000000" pitchFamily="18" charset="-127"/>
                  <a:ea typeface="a가을소풍M" panose="02020600000000000000" pitchFamily="18" charset="-127"/>
                </a:rPr>
                <a:t>시리얼통신</a:t>
              </a:r>
              <a:endParaRPr lang="en-US" altLang="ko-KR" sz="800">
                <a:latin typeface="a가을소풍M" panose="02020600000000000000" pitchFamily="18" charset="-127"/>
                <a:ea typeface="a가을소풍M" panose="02020600000000000000" pitchFamily="18" charset="-127"/>
              </a:endParaRP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C85C25C-4745-4FF0-AE85-F878CCFC9CD4}"/>
                </a:ext>
              </a:extLst>
            </p:cNvPr>
            <p:cNvGrpSpPr/>
            <p:nvPr/>
          </p:nvGrpSpPr>
          <p:grpSpPr>
            <a:xfrm>
              <a:off x="2266758" y="2962464"/>
              <a:ext cx="6819372" cy="4231918"/>
              <a:chOff x="3650145" y="1262211"/>
              <a:chExt cx="6819372" cy="4231918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1A9790B6-54E5-445A-96CA-1E20C8B01E38}"/>
                  </a:ext>
                </a:extLst>
              </p:cNvPr>
              <p:cNvGrpSpPr/>
              <p:nvPr/>
            </p:nvGrpSpPr>
            <p:grpSpPr>
              <a:xfrm>
                <a:off x="8476435" y="1262211"/>
                <a:ext cx="1993082" cy="2121383"/>
                <a:chOff x="9427414" y="906130"/>
                <a:chExt cx="1993082" cy="2121383"/>
              </a:xfrm>
            </p:grpSpPr>
            <p:pic>
              <p:nvPicPr>
                <p:cNvPr id="37" name="Picture 12" descr="라즈베리파이 카메라 센서에 대한 이미지 검색결과">
                  <a:extLst>
                    <a:ext uri="{FF2B5EF4-FFF2-40B4-BE49-F238E27FC236}">
                      <a16:creationId xmlns:a16="http://schemas.microsoft.com/office/drawing/2014/main" id="{22B78836-72B3-4EC5-9DEA-5E4D437842F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427414" y="906130"/>
                  <a:ext cx="1993082" cy="16609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F48206B7-8982-402B-A5DB-0E9E66FD98C3}"/>
                    </a:ext>
                  </a:extLst>
                </p:cNvPr>
                <p:cNvSpPr txBox="1"/>
                <p:nvPr/>
              </p:nvSpPr>
              <p:spPr>
                <a:xfrm>
                  <a:off x="9700496" y="2550018"/>
                  <a:ext cx="1445457" cy="4774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>
                      <a:latin typeface="a가을소풍M" panose="02020600000000000000" pitchFamily="18" charset="-127"/>
                      <a:ea typeface="a가을소풍M" panose="02020600000000000000" pitchFamily="18" charset="-127"/>
                    </a:rPr>
                    <a:t>카메라 모듈</a:t>
                  </a: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14557686-4FE1-4A95-A731-49F80D8D38D0}"/>
                  </a:ext>
                </a:extLst>
              </p:cNvPr>
              <p:cNvGrpSpPr/>
              <p:nvPr/>
            </p:nvGrpSpPr>
            <p:grpSpPr>
              <a:xfrm>
                <a:off x="3650145" y="1424240"/>
                <a:ext cx="2025935" cy="1943889"/>
                <a:chOff x="3968694" y="547726"/>
                <a:chExt cx="2467973" cy="2243082"/>
              </a:xfrm>
            </p:grpSpPr>
            <p:pic>
              <p:nvPicPr>
                <p:cNvPr id="35" name="Picture 14">
                  <a:extLst>
                    <a:ext uri="{FF2B5EF4-FFF2-40B4-BE49-F238E27FC236}">
                      <a16:creationId xmlns:a16="http://schemas.microsoft.com/office/drawing/2014/main" id="{93383E8F-284E-4B3D-96BA-F5F5BD95FD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395039" y="547726"/>
                  <a:ext cx="1596083" cy="159608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77C2D59-51E8-415D-8E23-6697083460A0}"/>
                    </a:ext>
                  </a:extLst>
                </p:cNvPr>
                <p:cNvSpPr txBox="1"/>
                <p:nvPr/>
              </p:nvSpPr>
              <p:spPr>
                <a:xfrm>
                  <a:off x="3968694" y="2239820"/>
                  <a:ext cx="2467973" cy="5509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>
                      <a:latin typeface="a가을소풍M" panose="02020600000000000000" pitchFamily="18" charset="-127"/>
                      <a:ea typeface="a가을소풍M" panose="02020600000000000000" pitchFamily="18" charset="-127"/>
                    </a:rPr>
                    <a:t>비접촉식 온도센서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C79F2019-8392-40AC-9ACF-2B153AE111B7}"/>
                  </a:ext>
                </a:extLst>
              </p:cNvPr>
              <p:cNvGrpSpPr/>
              <p:nvPr/>
            </p:nvGrpSpPr>
            <p:grpSpPr>
              <a:xfrm>
                <a:off x="6535717" y="3535020"/>
                <a:ext cx="1532337" cy="1959109"/>
                <a:chOff x="6535717" y="3476677"/>
                <a:chExt cx="1532337" cy="1959109"/>
              </a:xfrm>
            </p:grpSpPr>
            <p:pic>
              <p:nvPicPr>
                <p:cNvPr id="33" name="Picture 18" descr="소형 스피커에 대한 이미지 검색결과">
                  <a:extLst>
                    <a:ext uri="{FF2B5EF4-FFF2-40B4-BE49-F238E27FC236}">
                      <a16:creationId xmlns:a16="http://schemas.microsoft.com/office/drawing/2014/main" id="{0877004E-E4CA-402E-B8CB-65789DC369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535717" y="3476677"/>
                  <a:ext cx="1532337" cy="153233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4226D1B5-664C-489C-A361-13D2AD0F89F0}"/>
                    </a:ext>
                  </a:extLst>
                </p:cNvPr>
                <p:cNvSpPr txBox="1"/>
                <p:nvPr/>
              </p:nvSpPr>
              <p:spPr>
                <a:xfrm>
                  <a:off x="6884504" y="4958291"/>
                  <a:ext cx="954281" cy="4774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>
                      <a:latin typeface="a가을소풍M" panose="02020600000000000000" pitchFamily="18" charset="-127"/>
                      <a:ea typeface="a가을소풍M" panose="02020600000000000000" pitchFamily="18" charset="-127"/>
                    </a:rPr>
                    <a:t>스피커</a:t>
                  </a:r>
                </a:p>
              </p:txBody>
            </p:sp>
          </p:grpSp>
        </p:grpSp>
        <p:cxnSp>
          <p:nvCxnSpPr>
            <p:cNvPr id="39" name="연결선: 꺾임 70">
              <a:extLst>
                <a:ext uri="{FF2B5EF4-FFF2-40B4-BE49-F238E27FC236}">
                  <a16:creationId xmlns:a16="http://schemas.microsoft.com/office/drawing/2014/main" id="{3D8949BF-E343-4656-8079-0C88324C936C}"/>
                </a:ext>
              </a:extLst>
            </p:cNvPr>
            <p:cNvCxnSpPr>
              <a:cxnSpLocks/>
              <a:endCxn id="22" idx="3"/>
            </p:cNvCxnSpPr>
            <p:nvPr/>
          </p:nvCxnSpPr>
          <p:spPr>
            <a:xfrm rot="5400000" flipH="1" flipV="1">
              <a:off x="7055957" y="916159"/>
              <a:ext cx="1909193" cy="2059598"/>
            </a:xfrm>
            <a:prstGeom prst="bentConnector4">
              <a:avLst>
                <a:gd name="adj1" fmla="val 25289"/>
                <a:gd name="adj2" fmla="val 122084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" name="Picture 20" descr="스마트폰 무료 일러스트에 대한 이미지 검색결과">
              <a:extLst>
                <a:ext uri="{FF2B5EF4-FFF2-40B4-BE49-F238E27FC236}">
                  <a16:creationId xmlns:a16="http://schemas.microsoft.com/office/drawing/2014/main" id="{B2C6134C-D577-4C68-95D4-CC1B647D0F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611" t="19151" r="32857" b="18118"/>
            <a:stretch/>
          </p:blipFill>
          <p:spPr bwMode="auto">
            <a:xfrm>
              <a:off x="10304666" y="909009"/>
              <a:ext cx="1077110" cy="2015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2" descr="관련 이미지">
              <a:extLst>
                <a:ext uri="{FF2B5EF4-FFF2-40B4-BE49-F238E27FC236}">
                  <a16:creationId xmlns:a16="http://schemas.microsoft.com/office/drawing/2014/main" id="{13C9FDAE-761B-4526-9A06-3C2D7A9428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4939" y="3030656"/>
              <a:ext cx="1256563" cy="5358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BDCF7FE-EF42-4894-B5B8-6F4EDC5AC8E6}"/>
                </a:ext>
              </a:extLst>
            </p:cNvPr>
            <p:cNvSpPr txBox="1"/>
            <p:nvPr/>
          </p:nvSpPr>
          <p:spPr>
            <a:xfrm>
              <a:off x="9625256" y="1519681"/>
              <a:ext cx="772485" cy="4774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smtClean="0">
                  <a:latin typeface="a가을소풍M" panose="02020600000000000000" pitchFamily="18" charset="-127"/>
                  <a:ea typeface="a가을소풍M" panose="02020600000000000000" pitchFamily="18" charset="-127"/>
                </a:rPr>
                <a:t>WIFI</a:t>
              </a:r>
            </a:p>
          </p:txBody>
        </p:sp>
        <p:cxnSp>
          <p:nvCxnSpPr>
            <p:cNvPr id="43" name="연결선: 꺾임 78">
              <a:extLst>
                <a:ext uri="{FF2B5EF4-FFF2-40B4-BE49-F238E27FC236}">
                  <a16:creationId xmlns:a16="http://schemas.microsoft.com/office/drawing/2014/main" id="{B4C16671-8C5F-4ECF-9B39-59398172DEFF}"/>
                </a:ext>
              </a:extLst>
            </p:cNvPr>
            <p:cNvCxnSpPr>
              <a:cxnSpLocks/>
            </p:cNvCxnSpPr>
            <p:nvPr/>
          </p:nvCxnSpPr>
          <p:spPr>
            <a:xfrm>
              <a:off x="8945843" y="802389"/>
              <a:ext cx="1358823" cy="724415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683EDCB-EAE7-4178-A371-C0D58E2F658C}"/>
              </a:ext>
            </a:extLst>
          </p:cNvPr>
          <p:cNvSpPr/>
          <p:nvPr/>
        </p:nvSpPr>
        <p:spPr>
          <a:xfrm>
            <a:off x="748119" y="2430559"/>
            <a:ext cx="1030150" cy="99169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834291"/>
              </p:ext>
            </p:extLst>
          </p:nvPr>
        </p:nvGraphicFramePr>
        <p:xfrm>
          <a:off x="6588224" y="812316"/>
          <a:ext cx="1895673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5673">
                  <a:extLst>
                    <a:ext uri="{9D8B030D-6E8A-4147-A177-3AD203B41FA5}">
                      <a16:colId xmlns:a16="http://schemas.microsoft.com/office/drawing/2014/main" val="4052071106"/>
                    </a:ext>
                  </a:extLst>
                </a:gridCol>
              </a:tblGrid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Hardware</a:t>
                      </a:r>
                      <a:r>
                        <a:rPr lang="en-US" altLang="ko-KR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list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809201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갤럭시 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S8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512867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err="1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아두이노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Uno</a:t>
                      </a:r>
                      <a:endParaRPr lang="ko-KR" altLang="en-US" sz="1000" smtClean="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7726031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err="1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라즈베리파이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4B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497628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err="1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온습도</a:t>
                      </a:r>
                      <a:r>
                        <a:rPr lang="ko-KR" altLang="en-US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센서 </a:t>
                      </a:r>
                      <a:r>
                        <a:rPr lang="en-US" altLang="ko-KR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DHT22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755216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DC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모터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98576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9V</a:t>
                      </a:r>
                      <a:r>
                        <a:rPr lang="en-US" altLang="ko-KR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외부전원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824357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미세먼지센서 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PM2008M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85316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err="1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비접촉식온도센서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MLX90614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263799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7smd RGB</a:t>
                      </a:r>
                      <a:r>
                        <a:rPr lang="en-US" altLang="ko-KR" sz="1000" baseline="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LED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4149175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스피커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718504"/>
                  </a:ext>
                </a:extLst>
              </a:tr>
              <a:tr h="28256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소리감지센서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1526"/>
                  </a:ext>
                </a:extLst>
              </a:tr>
            </a:tbl>
          </a:graphicData>
        </a:graphic>
      </p:graphicFrame>
      <p:sp>
        <p:nvSpPr>
          <p:cNvPr id="48" name="TextBox 47"/>
          <p:cNvSpPr txBox="1"/>
          <p:nvPr/>
        </p:nvSpPr>
        <p:spPr>
          <a:xfrm>
            <a:off x="8835902" y="4879201"/>
            <a:ext cx="369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27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54839" y="2455274"/>
            <a:ext cx="822391" cy="738043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48206B7-8982-402B-A5DB-0E9E66FD98C3}"/>
              </a:ext>
            </a:extLst>
          </p:cNvPr>
          <p:cNvSpPr txBox="1"/>
          <p:nvPr/>
        </p:nvSpPr>
        <p:spPr>
          <a:xfrm>
            <a:off x="3385129" y="3206806"/>
            <a:ext cx="5581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DC </a:t>
            </a:r>
            <a:r>
              <a:rPr lang="ko-KR" altLang="en-US" sz="8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모터</a:t>
            </a:r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683EDCB-EAE7-4178-A371-C0D58E2F658C}"/>
              </a:ext>
            </a:extLst>
          </p:cNvPr>
          <p:cNvSpPr/>
          <p:nvPr/>
        </p:nvSpPr>
        <p:spPr>
          <a:xfrm>
            <a:off x="1781684" y="2430559"/>
            <a:ext cx="1030150" cy="99169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2683EDCB-EAE7-4178-A371-C0D58E2F658C}"/>
              </a:ext>
            </a:extLst>
          </p:cNvPr>
          <p:cNvSpPr/>
          <p:nvPr/>
        </p:nvSpPr>
        <p:spPr>
          <a:xfrm>
            <a:off x="748119" y="3422250"/>
            <a:ext cx="1030150" cy="99169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48206B7-8982-402B-A5DB-0E9E66FD98C3}"/>
              </a:ext>
            </a:extLst>
          </p:cNvPr>
          <p:cNvSpPr txBox="1"/>
          <p:nvPr/>
        </p:nvSpPr>
        <p:spPr>
          <a:xfrm>
            <a:off x="4283080" y="4145547"/>
            <a:ext cx="9220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7smd RGB LED</a:t>
            </a:r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2683EDCB-EAE7-4178-A371-C0D58E2F658C}"/>
              </a:ext>
            </a:extLst>
          </p:cNvPr>
          <p:cNvSpPr/>
          <p:nvPr/>
        </p:nvSpPr>
        <p:spPr>
          <a:xfrm>
            <a:off x="1783874" y="3427230"/>
            <a:ext cx="1030150" cy="99169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59" name="그림 5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01426" y="3522259"/>
            <a:ext cx="639428" cy="618394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D77C2D59-51E8-415D-8E23-6697083460A0}"/>
              </a:ext>
            </a:extLst>
          </p:cNvPr>
          <p:cNvSpPr txBox="1"/>
          <p:nvPr/>
        </p:nvSpPr>
        <p:spPr>
          <a:xfrm>
            <a:off x="1865977" y="4163539"/>
            <a:ext cx="8659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소리 감지 센서</a:t>
            </a:r>
            <a:endParaRPr lang="ko-KR" altLang="en-US" sz="8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84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59503A3F-A8BD-4A6A-8CF1-01B7C2C9C6FD}"/>
              </a:ext>
            </a:extLst>
          </p:cNvPr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017" y="1074543"/>
            <a:ext cx="1058672" cy="729505"/>
          </a:xfrm>
          <a:prstGeom prst="rect">
            <a:avLst/>
          </a:prstGeom>
          <a:ln w="38100">
            <a:noFill/>
          </a:ln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26" y="3841224"/>
            <a:ext cx="874094" cy="630881"/>
          </a:xfrm>
          <a:prstGeom prst="rect">
            <a:avLst/>
          </a:prstGeom>
          <a:ln w="38100">
            <a:noFill/>
          </a:ln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711" y="1130394"/>
            <a:ext cx="997250" cy="574332"/>
          </a:xfrm>
          <a:prstGeom prst="rect">
            <a:avLst/>
          </a:prstGeom>
          <a:ln w="38100">
            <a:noFill/>
          </a:ln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190" y="2326660"/>
            <a:ext cx="842566" cy="574333"/>
          </a:xfrm>
          <a:prstGeom prst="rect">
            <a:avLst/>
          </a:prstGeom>
          <a:ln w="38100">
            <a:noFill/>
          </a:ln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507" y="2935836"/>
            <a:ext cx="925524" cy="319984"/>
          </a:xfrm>
          <a:prstGeom prst="rect">
            <a:avLst/>
          </a:prstGeom>
          <a:ln w="38100">
            <a:noFill/>
          </a:ln>
        </p:spPr>
      </p:pic>
      <p:pic>
        <p:nvPicPr>
          <p:cNvPr id="1026" name="Picture 2" descr="mysql icon에 대한 이미지 검색결과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017" y="2355235"/>
            <a:ext cx="1104612" cy="578195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dejs에 대한 이미지 검색결과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307" y="3706665"/>
            <a:ext cx="858382" cy="429191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직사각형 50"/>
          <p:cNvSpPr/>
          <p:nvPr/>
        </p:nvSpPr>
        <p:spPr>
          <a:xfrm>
            <a:off x="1563419" y="972349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라즈비안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OS</a:t>
            </a: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VNC-Viewer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1569508" y="2344468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</a:t>
            </a:r>
            <a:r>
              <a:rPr lang="en-US" altLang="ko-KR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Vmware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가상머신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●Ubuntu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16.04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운영체제 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●교차개발환경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(Cross Compiler)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구축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569508" y="3721151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아두이노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IDE 1.8.10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defRPr/>
            </a:pP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시리얼 통신을 통해 온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습도센서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미세먼지센서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비접촉식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온도센서 데이터 전송 및 </a:t>
            </a:r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서보모터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LED(</a:t>
            </a:r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무드등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)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작동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5837287" y="972349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Android Studio 3.4.1</a:t>
            </a: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en-US" altLang="ko-KR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wifi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통신을 통해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데이터 송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수신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en-US" altLang="ko-KR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Webview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를 사용하여 영상 출력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5838403" y="2339507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MySQL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을 사용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DB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구축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아이 주변 환경 데이터 저장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육아 관련 정보 데이터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저장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5828050" y="3706665"/>
            <a:ext cx="2880000" cy="90000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node.js-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아두이노로부터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수집된 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  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데이터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앱으로의 전송 서버 구축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● UV4L-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영상 스트리밍 서버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구축</a:t>
            </a:r>
            <a:endParaRPr lang="ko-KR" altLang="en-US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9552" y="411510"/>
            <a:ext cx="578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개발환경 및 개발전략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(2/3) : 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소프트웨어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833497" y="4879201"/>
            <a:ext cx="373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28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82598" y="4135856"/>
            <a:ext cx="315800" cy="379892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6156176" y="4407436"/>
            <a:ext cx="1728192" cy="45719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6171972" y="4216368"/>
            <a:ext cx="1784403" cy="45719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804914" y="3050109"/>
            <a:ext cx="2191021" cy="45719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3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319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개발환경 및 개발전략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(3/3) : GitHub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1983881" y="4037694"/>
            <a:ext cx="1122593" cy="361124"/>
          </a:xfrm>
          <a:prstGeom prst="rect">
            <a:avLst/>
          </a:prstGeom>
          <a:noFill/>
          <a:ln w="381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spc="300" smtClean="0">
                <a:solidFill>
                  <a:srgbClr val="64552E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GitHub</a:t>
            </a:r>
            <a:endParaRPr lang="ko-KR" altLang="en-US" sz="1500" b="1" spc="300">
              <a:solidFill>
                <a:srgbClr val="64552E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404" y="3095154"/>
            <a:ext cx="913546" cy="90312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184104" y="3075806"/>
            <a:ext cx="4896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400" b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GitHub Collaborator Project URL</a:t>
            </a:r>
          </a:p>
          <a:p>
            <a:pPr>
              <a:spcBef>
                <a:spcPts val="600"/>
              </a:spcBef>
            </a:pPr>
            <a:r>
              <a:rPr lang="en-US" altLang="ko-KR" sz="1400">
                <a:latin typeface="a가을소풍M" panose="02020600000000000000" pitchFamily="18" charset="-127"/>
                <a:ea typeface="a가을소풍M" panose="02020600000000000000" pitchFamily="18" charset="-127"/>
                <a:hlinkClick r:id="rId4"/>
              </a:rPr>
              <a:t>https://</a:t>
            </a:r>
            <a:r>
              <a:rPr lang="en-US" altLang="ko-KR" sz="1400" smtClean="0">
                <a:latin typeface="a가을소풍M" panose="02020600000000000000" pitchFamily="18" charset="-127"/>
                <a:ea typeface="a가을소풍M" panose="02020600000000000000" pitchFamily="18" charset="-127"/>
                <a:hlinkClick r:id="rId4"/>
              </a:rPr>
              <a:t>github.com/scenebyshin/SmartMobil.git</a:t>
            </a:r>
            <a:endParaRPr lang="en-US" altLang="ko-KR" sz="140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박현욱 </a:t>
            </a:r>
            <a:r>
              <a:rPr lang="en-US" altLang="ko-KR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: gusdnr9875</a:t>
            </a:r>
          </a:p>
          <a:p>
            <a:pPr>
              <a:spcBef>
                <a:spcPts val="600"/>
              </a:spcBef>
            </a:pPr>
            <a:r>
              <a:rPr lang="ko-KR" altLang="en-US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신용원 </a:t>
            </a:r>
            <a:r>
              <a:rPr lang="en-US" altLang="ko-KR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en-US" altLang="ko-KR" sz="14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scenebyshin</a:t>
            </a:r>
            <a:endParaRPr lang="en-US" altLang="ko-KR" sz="1400" smtClean="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14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김진엽</a:t>
            </a:r>
            <a:r>
              <a:rPr lang="ko-KR" altLang="en-US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14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en-US" altLang="ko-KR" sz="14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jinyeob</a:t>
            </a:r>
            <a:endParaRPr lang="en-US" altLang="ko-KR" sz="1400" smtClean="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7664" y="1271082"/>
            <a:ext cx="6604992" cy="16641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35101" y="4879201"/>
            <a:ext cx="370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29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17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종합 설계 개요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2051" name="Picture 3" descr="C:\Users\hyeon_su\Desktop\275669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34"/>
          <a:stretch/>
        </p:blipFill>
        <p:spPr bwMode="auto">
          <a:xfrm>
            <a:off x="-562259" y="2082899"/>
            <a:ext cx="3190043" cy="307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880786" y="48792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67745" y="973400"/>
            <a:ext cx="1224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연구 개발 배경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011428" y="1002411"/>
            <a:ext cx="247988" cy="247988"/>
          </a:xfrm>
          <a:prstGeom prst="ellipse">
            <a:avLst/>
          </a:prstGeom>
          <a:solidFill>
            <a:srgbClr val="E58769"/>
          </a:solidFill>
          <a:ln>
            <a:solidFill>
              <a:srgbClr val="E587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1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67745" y="2285147"/>
            <a:ext cx="1224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연구 개발 목표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2011428" y="2314158"/>
            <a:ext cx="247988" cy="247988"/>
          </a:xfrm>
          <a:prstGeom prst="ellipse">
            <a:avLst/>
          </a:prstGeom>
          <a:solidFill>
            <a:srgbClr val="E58769"/>
          </a:solidFill>
          <a:ln>
            <a:solidFill>
              <a:srgbClr val="E587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2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67745" y="3468757"/>
            <a:ext cx="12241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연구 개발 효과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2011428" y="3497768"/>
            <a:ext cx="247988" cy="247988"/>
          </a:xfrm>
          <a:prstGeom prst="ellipse">
            <a:avLst/>
          </a:prstGeom>
          <a:solidFill>
            <a:srgbClr val="E58769"/>
          </a:solidFill>
          <a:ln>
            <a:solidFill>
              <a:srgbClr val="E587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3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411760" y="1250399"/>
            <a:ext cx="6192688" cy="824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주변 환경에 민감한 신생아 건강</a:t>
            </a:r>
            <a:endParaRPr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동시에 여러가지 환경 데이터를 수집하는데 어려움을 겪는 부모</a:t>
            </a:r>
            <a:endParaRPr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신생아와 밀접한 장난감인 모빌을 이용하여 환경 데이터 수집</a:t>
            </a: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스트리밍이 가능한 모빌 고안</a:t>
            </a:r>
            <a:endParaRPr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2411760" y="2562031"/>
            <a:ext cx="5472608" cy="824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모빌에 부착된 다양한 모듈들을 통해 환경 데이터 수집 및 영상 스트리밍</a:t>
            </a:r>
            <a:endParaRPr kumimoji="1"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스마트모빌을 통해 다양한 환경 데이터를 제공받을 수 있는 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애플리케이션과 웹</a:t>
            </a:r>
            <a:endParaRPr kumimoji="1"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1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애플리케이션을 통해 모빌의 회전 동작을 원격 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제어</a:t>
            </a:r>
            <a:endParaRPr kumimoji="1" lang="en-US" altLang="ko-KR" sz="11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411760" y="3745756"/>
            <a:ext cx="5472608" cy="824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en-US" altLang="ko-KR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효율적인 환경정보 수집을 통한 신생아 건강 보호</a:t>
            </a:r>
            <a:endParaRPr kumimoji="1"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1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•</a:t>
            </a:r>
            <a:r>
              <a:rPr kumimoji="1" lang="ko-KR" altLang="en-US" sz="11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부모의 육아 편의성 </a:t>
            </a:r>
            <a:r>
              <a:rPr kumimoji="1" lang="ko-KR" altLang="en-US" sz="11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증대</a:t>
            </a:r>
            <a:endParaRPr kumimoji="1"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11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981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업무분담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2050" name="Picture 2" descr="https://cdn2.iconfinder.com/data/icons/city-basic-people/160/basicman10-25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000" y="1131590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294" y="769110"/>
            <a:ext cx="487050" cy="14668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130" y="863501"/>
            <a:ext cx="447608" cy="1348089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72038" y="2859783"/>
            <a:ext cx="2487793" cy="1800198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ㆍ온습도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데이터 수집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전송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ㆍ미세먼지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데이터 수집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전송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ㆍ비접촉식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온도센서</a:t>
            </a: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ㆍ애플리케이션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제작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ㆍ프레임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설계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ㆍ데이터베이스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구축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364087" y="2859783"/>
            <a:ext cx="2487793" cy="1800198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ㆍ카메라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모듈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스트리밍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UV4L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영상 스트리밍 서버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구축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LED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원격제어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ㆍ서보모터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원격제어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ㆍ앱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프론트앤드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구현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ㆍ프레임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제작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80922" y="2859783"/>
            <a:ext cx="2487793" cy="1800198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ㆍ아두이노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-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라즈베리파이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통신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데이터 수집</a:t>
            </a:r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전송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ㆍ음악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출력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ㆍ라즈베리파이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-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앱 통신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</a:t>
            </a:r>
            <a:r>
              <a:rPr lang="en-US" altLang="ko-KR" sz="1200" err="1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nodejs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웹 서버 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구축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ㆍ프레임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설계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pPr algn="ctr"/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ㆍ웹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프론트</a:t>
            </a:r>
            <a:r>
              <a:rPr lang="en-US" altLang="ko-KR" sz="120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/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백앤드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구현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72038" y="2391788"/>
            <a:ext cx="2487793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김진엽</a:t>
            </a:r>
            <a:endParaRPr lang="en-US" altLang="ko-KR" sz="14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364087" y="2391788"/>
            <a:ext cx="2487793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신용원</a:t>
            </a:r>
            <a:endParaRPr lang="en-US" altLang="ko-KR" sz="14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56136" y="2391787"/>
            <a:ext cx="2487793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박현욱</a:t>
            </a:r>
            <a:endParaRPr lang="en-US" altLang="ko-KR" sz="14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834299" y="4879201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30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216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2702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종합설계 </a:t>
            </a:r>
            <a:r>
              <a:rPr lang="ko-KR" altLang="en-US" sz="2400" err="1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수행일정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813960"/>
              </p:ext>
            </p:extLst>
          </p:nvPr>
        </p:nvGraphicFramePr>
        <p:xfrm>
          <a:off x="395535" y="990541"/>
          <a:ext cx="8352930" cy="36668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42556">
                  <a:extLst>
                    <a:ext uri="{9D8B030D-6E8A-4147-A177-3AD203B41FA5}">
                      <a16:colId xmlns:a16="http://schemas.microsoft.com/office/drawing/2014/main" val="3087127199"/>
                    </a:ext>
                  </a:extLst>
                </a:gridCol>
                <a:gridCol w="1759614">
                  <a:extLst>
                    <a:ext uri="{9D8B030D-6E8A-4147-A177-3AD203B41FA5}">
                      <a16:colId xmlns:a16="http://schemas.microsoft.com/office/drawing/2014/main" val="3668573521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4167172663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1367137412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3988689831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1684087749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360567347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1950122683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426411906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631766266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1501190672"/>
                    </a:ext>
                  </a:extLst>
                </a:gridCol>
                <a:gridCol w="525076">
                  <a:extLst>
                    <a:ext uri="{9D8B030D-6E8A-4147-A177-3AD203B41FA5}">
                      <a16:colId xmlns:a16="http://schemas.microsoft.com/office/drawing/2014/main" val="133764549"/>
                    </a:ext>
                  </a:extLst>
                </a:gridCol>
              </a:tblGrid>
              <a:tr h="271679"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추진 사항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12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1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3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4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5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6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7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8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n-lt"/>
                        </a:rPr>
                        <a:t>9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n-lt"/>
                        </a:rPr>
                        <a:t>월</a:t>
                      </a:r>
                      <a:endParaRPr lang="ko-KR" altLang="en-US" sz="10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590221"/>
                  </a:ext>
                </a:extLst>
              </a:tr>
              <a:tr h="396907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err="1" smtClean="0">
                          <a:solidFill>
                            <a:schemeClr val="tx1"/>
                          </a:solidFill>
                          <a:latin typeface="+mn-lt"/>
                        </a:rPr>
                        <a:t>계획단계</a:t>
                      </a:r>
                      <a:endParaRPr lang="en-US" altLang="ko-KR" sz="900" b="1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개발과정 토의</a:t>
                      </a:r>
                      <a:r>
                        <a:rPr lang="en-US" altLang="ko-KR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코딩 규칙 확립</a:t>
                      </a:r>
                      <a:endParaRPr lang="en-US" altLang="ko-KR" sz="800" b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en-US" altLang="ko-KR" sz="100" smtClean="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205153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smtClean="0">
                          <a:solidFill>
                            <a:schemeClr val="tx1"/>
                          </a:solidFill>
                          <a:latin typeface="+mn-lt"/>
                        </a:rPr>
                        <a:t>요구분석단계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요구사항 분석</a:t>
                      </a:r>
                      <a:r>
                        <a:rPr lang="en-US" altLang="ko-KR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자료 조사</a:t>
                      </a:r>
                      <a:r>
                        <a:rPr lang="en-US" altLang="ko-KR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387589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err="1" smtClean="0">
                          <a:solidFill>
                            <a:schemeClr val="tx1"/>
                          </a:solidFill>
                          <a:latin typeface="+mn-lt"/>
                        </a:rPr>
                        <a:t>설계단계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하드웨어 설계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/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구현</a:t>
                      </a:r>
                      <a:endParaRPr lang="en-US" altLang="ko-KR" sz="800" b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800" b="0" err="1" smtClean="0">
                          <a:solidFill>
                            <a:schemeClr val="tx1"/>
                          </a:solidFill>
                          <a:latin typeface="+mn-lt"/>
                        </a:rPr>
                        <a:t>아두이노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err="1" smtClean="0">
                          <a:solidFill>
                            <a:schemeClr val="tx1"/>
                          </a:solidFill>
                          <a:latin typeface="+mn-lt"/>
                        </a:rPr>
                        <a:t>라즈베리파이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 각 모듈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)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893683"/>
                  </a:ext>
                </a:extLst>
              </a:tr>
              <a:tr h="430614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err="1" smtClean="0">
                          <a:solidFill>
                            <a:schemeClr val="tx1"/>
                          </a:solidFill>
                          <a:latin typeface="+mn-lt"/>
                        </a:rPr>
                        <a:t>구현단계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소프트웨어 설계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/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구현</a:t>
                      </a:r>
                      <a:endParaRPr lang="en-US" altLang="ko-KR" sz="800" b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앱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서버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통신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), 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데이터베이스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)</a:t>
                      </a:r>
                      <a:endParaRPr lang="ko-KR" altLang="en-US" sz="800" b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385460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err="1" smtClean="0">
                          <a:solidFill>
                            <a:schemeClr val="tx1"/>
                          </a:solidFill>
                          <a:latin typeface="+mn-lt"/>
                        </a:rPr>
                        <a:t>테스트단계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장치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서버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, Application</a:t>
                      </a:r>
                      <a:r>
                        <a:rPr lang="en-US" altLang="ko-KR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800" b="0" baseline="0" smtClean="0">
                          <a:solidFill>
                            <a:schemeClr val="tx1"/>
                          </a:solidFill>
                          <a:latin typeface="+mn-lt"/>
                        </a:rPr>
                        <a:t>연동</a:t>
                      </a:r>
                      <a:endParaRPr lang="en-US" altLang="ko-KR" sz="800" b="0" baseline="0" smtClean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간이 모델링 이후 테스트</a:t>
                      </a:r>
                      <a:endParaRPr lang="ko-KR" altLang="en-US" sz="8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56785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smtClean="0">
                          <a:solidFill>
                            <a:schemeClr val="tx1"/>
                          </a:solidFill>
                          <a:latin typeface="+mn-lt"/>
                        </a:rPr>
                        <a:t>유지보수단계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환경 제약 처리</a:t>
                      </a:r>
                      <a:r>
                        <a:rPr lang="en-US" altLang="ko-KR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디버깅</a:t>
                      </a:r>
                      <a:endParaRPr lang="ko-KR" altLang="en-US" sz="8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4308775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900" b="1" err="1" smtClean="0">
                          <a:solidFill>
                            <a:schemeClr val="tx1"/>
                          </a:solidFill>
                          <a:latin typeface="+mn-lt"/>
                        </a:rPr>
                        <a:t>최종모델링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800" b="0" err="1" smtClean="0">
                          <a:solidFill>
                            <a:schemeClr val="tx1"/>
                          </a:solidFill>
                          <a:latin typeface="+mn-lt"/>
                        </a:rPr>
                        <a:t>최종테스트</a:t>
                      </a:r>
                      <a:r>
                        <a:rPr lang="ko-KR" altLang="en-US" sz="800" b="0" smtClean="0">
                          <a:solidFill>
                            <a:schemeClr val="tx1"/>
                          </a:solidFill>
                          <a:latin typeface="+mn-lt"/>
                        </a:rPr>
                        <a:t> 및 데모 시연 준비</a:t>
                      </a:r>
                      <a:endParaRPr lang="ko-KR" altLang="en-US" sz="800" b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endParaRPr lang="ko-KR" altLang="en-US" sz="100">
                        <a:latin typeface="+mn-lt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29443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849528" y="4879201"/>
            <a:ext cx="341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31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41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현재 구현 현황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34300" y="4879201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017190"/>
            <a:ext cx="8196280" cy="364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7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111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err="1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필요기술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및 참고문헌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D05C291-5844-4267-8D55-F2FC8A740650}"/>
              </a:ext>
            </a:extLst>
          </p:cNvPr>
          <p:cNvSpPr txBox="1">
            <a:spLocks/>
          </p:cNvSpPr>
          <p:nvPr/>
        </p:nvSpPr>
        <p:spPr>
          <a:xfrm>
            <a:off x="827584" y="817092"/>
            <a:ext cx="7694240" cy="4218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유사사례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[</a:t>
            </a:r>
            <a:r>
              <a:rPr lang="ko-KR" altLang="en-US" sz="12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썬플라워</a:t>
            </a:r>
            <a:r>
              <a:rPr lang="ko-KR" altLang="en-US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 스마트 모빌</a:t>
            </a:r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2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코이토니스</a:t>
            </a:r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</a:p>
          <a:p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http://m.e-himart.co.kr/app/goods/goodsDetail?goodsNo=0000422612</a:t>
            </a:r>
          </a:p>
          <a:p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스트리밍 서비스 기술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[</a:t>
            </a:r>
            <a:r>
              <a:rPr lang="ko-KR" altLang="en-US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파이카메라를 이용한 </a:t>
            </a:r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MMAL MOTION – MJPEG </a:t>
            </a:r>
            <a:r>
              <a:rPr lang="ko-KR" altLang="en-US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스트리밍</a:t>
            </a:r>
            <a:r>
              <a:rPr lang="en-US" altLang="ko-KR" sz="120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  <a:endParaRPr lang="en-US" altLang="ko-KR" sz="120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http://www.hardcopyworld.com/ngine/aduino/index.php/archives/1803</a:t>
            </a:r>
          </a:p>
          <a:p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 [</a:t>
            </a:r>
            <a:r>
              <a:rPr lang="ko-KR" altLang="en-US" sz="12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라즈베리파이</a:t>
            </a:r>
            <a:r>
              <a:rPr lang="ko-KR" altLang="en-US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 카메라 동영상 스트리밍</a:t>
            </a:r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</a:p>
          <a:p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http://blog.naver.com/PostView.nhn?blogId=3demp&amp;logNo=221399934352&amp;categoryNo=0&amp;parentCategoryNo=52</a:t>
            </a:r>
          </a:p>
          <a:p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&amp;</a:t>
            </a:r>
            <a:r>
              <a:rPr lang="en-US" altLang="ko-KR" sz="7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viewDate</a:t>
            </a:r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=&amp;currentPage=1&amp;postListTopCurrentPage=1&amp;from=search</a:t>
            </a:r>
          </a:p>
          <a:p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[</a:t>
            </a:r>
            <a:r>
              <a:rPr lang="ko-KR" altLang="en-US" sz="12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라즈베리파이를</a:t>
            </a:r>
            <a:r>
              <a:rPr lang="ko-KR" altLang="en-US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 이용한 음악 스트리밍 </a:t>
            </a:r>
            <a:r>
              <a:rPr lang="ko-KR" altLang="en-US" sz="1200" err="1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서버만들기</a:t>
            </a:r>
            <a:r>
              <a:rPr lang="en-US" altLang="ko-KR" sz="12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</a:p>
          <a:p>
            <a:r>
              <a:rPr lang="en-US" altLang="ko-KR" sz="700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https://writingdeveloper.tistory.com/8</a:t>
            </a:r>
          </a:p>
          <a:p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Node.js</a:t>
            </a:r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ko-KR" altLang="en-US" sz="1200" err="1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서버구축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[Noje.js Streaming </a:t>
            </a:r>
            <a:r>
              <a:rPr lang="ko-KR" alt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서비스</a:t>
            </a:r>
            <a:r>
              <a:rPr lang="en-US" altLang="ko-KR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  <a:endParaRPr lang="en-US" altLang="ko-KR" sz="1200">
              <a:solidFill>
                <a:schemeClr val="tx1">
                  <a:lumMod val="50000"/>
                  <a:lumOff val="50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7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https://javafa.gitbooks.io/nodejs_server_basic/content/chapter11.html</a:t>
            </a:r>
            <a:endParaRPr lang="en-US" altLang="ko-KR" sz="700" smtClean="0"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ko-KR" altLang="en-US" sz="1200" smtClean="0">
                <a:solidFill>
                  <a:schemeClr val="tx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신생아 관련 논문</a:t>
            </a:r>
            <a:endParaRPr lang="en-US" altLang="ko-KR" sz="1200" smtClean="0">
              <a:solidFill>
                <a:schemeClr val="tx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[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이군자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이명희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(2002),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신생아 </a:t>
            </a:r>
            <a:r>
              <a:rPr lang="ko-KR" altLang="en-US" sz="1000" err="1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감각자극에</a:t>
            </a:r>
            <a:r>
              <a:rPr lang="ko-KR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관한 국내 연구 논문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분석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아동간호학회지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8(3), 332p]</a:t>
            </a:r>
            <a:endParaRPr lang="en-US" altLang="ko-KR" sz="1100">
              <a:solidFill>
                <a:schemeClr val="tx1">
                  <a:lumMod val="50000"/>
                  <a:lumOff val="50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  <a:p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[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안영미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손 민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김남희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강나래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강승연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정은미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(2017),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고위험신생아의 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저체온증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현황 및 </a:t>
            </a:r>
            <a:r>
              <a:rPr lang="ko-KR" altLang="en-US" sz="100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관련요인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</a:t>
            </a:r>
            <a:r>
              <a:rPr lang="ko-KR" alt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아동간호학회지</a:t>
            </a: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, 23(4), 505p]</a:t>
            </a:r>
            <a:endParaRPr lang="en-US" altLang="ko-KR" sz="1000">
              <a:solidFill>
                <a:schemeClr val="tx1">
                  <a:lumMod val="50000"/>
                  <a:lumOff val="50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833497" y="4879201"/>
            <a:ext cx="373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478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C:\Users\hyeon_su\Desktop\275669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8504"/>
          <a:stretch/>
        </p:blipFill>
        <p:spPr bwMode="auto">
          <a:xfrm>
            <a:off x="-540568" y="699543"/>
            <a:ext cx="5206267" cy="4443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5097579" y="2019493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mtClean="0">
                <a:solidFill>
                  <a:srgbClr val="E89378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감사합니</a:t>
            </a:r>
            <a:r>
              <a:rPr lang="ko-KR" altLang="en-US">
                <a:solidFill>
                  <a:srgbClr val="E89378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79912" y="1668745"/>
            <a:ext cx="1306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Q/A</a:t>
            </a:r>
            <a:endParaRPr lang="ko-KR" altLang="en-US" sz="480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937314" y="2351950"/>
            <a:ext cx="5206686" cy="0"/>
          </a:xfrm>
          <a:prstGeom prst="line">
            <a:avLst/>
          </a:prstGeom>
          <a:ln>
            <a:solidFill>
              <a:srgbClr val="F1BCA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830292" y="4879201"/>
            <a:ext cx="38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34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426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]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종합 설계 개요</a:t>
            </a:r>
            <a:endParaRPr lang="en-US" altLang="ko-KR" sz="2400" smtClean="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2051" name="Picture 3" descr="C:\Users\hyeon_su\Desktop\275669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34"/>
          <a:stretch/>
        </p:blipFill>
        <p:spPr bwMode="auto">
          <a:xfrm>
            <a:off x="-562259" y="2082899"/>
            <a:ext cx="3190043" cy="307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8877580" y="4879201"/>
            <a:ext cx="285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4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7744" y="878691"/>
            <a:ext cx="3168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지난 발표에서의 지적 사항 </a:t>
            </a:r>
            <a:r>
              <a:rPr lang="en-US" altLang="ko-KR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&amp; </a:t>
            </a:r>
            <a:r>
              <a:rPr lang="ko-KR" altLang="en-US" sz="1200" smtClean="0">
                <a:solidFill>
                  <a:srgbClr val="E58769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답변</a:t>
            </a:r>
            <a:endParaRPr lang="ko-KR" altLang="en-US" sz="1200">
              <a:solidFill>
                <a:srgbClr val="E58769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2011428" y="907702"/>
            <a:ext cx="247988" cy="247988"/>
          </a:xfrm>
          <a:prstGeom prst="ellipse">
            <a:avLst/>
          </a:prstGeom>
          <a:solidFill>
            <a:srgbClr val="E58769"/>
          </a:solidFill>
          <a:ln>
            <a:solidFill>
              <a:srgbClr val="E587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4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704529"/>
              </p:ext>
            </p:extLst>
          </p:nvPr>
        </p:nvGraphicFramePr>
        <p:xfrm>
          <a:off x="1547664" y="1307014"/>
          <a:ext cx="6936432" cy="3356164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764346">
                  <a:extLst>
                    <a:ext uri="{9D8B030D-6E8A-4147-A177-3AD203B41FA5}">
                      <a16:colId xmlns:a16="http://schemas.microsoft.com/office/drawing/2014/main" val="4059515987"/>
                    </a:ext>
                  </a:extLst>
                </a:gridCol>
                <a:gridCol w="2211646">
                  <a:extLst>
                    <a:ext uri="{9D8B030D-6E8A-4147-A177-3AD203B41FA5}">
                      <a16:colId xmlns:a16="http://schemas.microsoft.com/office/drawing/2014/main" val="2326257646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4294641299"/>
                    </a:ext>
                  </a:extLst>
                </a:gridCol>
              </a:tblGrid>
              <a:tr h="2644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번호</a:t>
                      </a:r>
                      <a:endParaRPr lang="ko-KR" altLang="en-US" sz="120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지적 사항</a:t>
                      </a:r>
                      <a:endParaRPr lang="ko-KR" altLang="en-US" sz="120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개선 사항</a:t>
                      </a:r>
                      <a:endParaRPr lang="ko-KR" altLang="en-US" sz="120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099158"/>
                  </a:ext>
                </a:extLst>
              </a:tr>
              <a:tr h="1248347">
                <a:tc>
                  <a:txBody>
                    <a:bodyPr/>
                    <a:lstStyle/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1</a:t>
                      </a:r>
                      <a:endParaRPr lang="ko-KR" altLang="en-US" sz="105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•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ko-KR" altLang="en-US" sz="1050" err="1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단방향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동작 흐름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   (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모빌 → 애플리케이션 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: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   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환경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환경 데이터 제공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   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애플리케이션 → 모빌 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: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   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모빌 동작 제어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•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ko-KR" altLang="en-US" sz="1050" smtClean="0">
                          <a:solidFill>
                            <a:srgbClr val="FF0000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양방향 동작 흐름 구현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내용 추가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모빌 ↔ 애플리케이션 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: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신생아 울음 소리에 반응하여 모빌 동작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(DC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모터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),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음악 재생</a:t>
                      </a:r>
                      <a:endParaRPr lang="ko-KR" altLang="en-US" sz="105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257578"/>
                  </a:ext>
                </a:extLst>
              </a:tr>
              <a:tr h="1790254">
                <a:tc>
                  <a:txBody>
                    <a:bodyPr/>
                    <a:lstStyle/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2</a:t>
                      </a:r>
                      <a:endParaRPr lang="ko-KR" altLang="en-US" sz="105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•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구현 내용이 적음</a:t>
                      </a:r>
                      <a:endParaRPr lang="en-US" altLang="ko-KR" sz="1050" smtClean="0">
                        <a:solidFill>
                          <a:schemeClr val="tx1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•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데이터베이스 </a:t>
                      </a:r>
                      <a:r>
                        <a:rPr lang="ko-KR" altLang="en-US" sz="1050" smtClean="0">
                          <a:solidFill>
                            <a:srgbClr val="FF0000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그래프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,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환경정보 </a:t>
                      </a:r>
                      <a:r>
                        <a:rPr lang="ko-KR" altLang="en-US" sz="1050" smtClean="0">
                          <a:solidFill>
                            <a:srgbClr val="FF0000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통계치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제공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야외 기상정보 데이터와 실내 환경 데이터를 비교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(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온도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,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습도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,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미세먼지</a:t>
                      </a: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)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DB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에 저장된 데이터를 도식화하여 그래프로 제공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쾌적한 환경 데이터 수치 및 유용한 육아정보 알림</a:t>
                      </a:r>
                      <a:endParaRPr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endParaRPr kumimoji="1" lang="en-US" altLang="ko-KR" sz="1050" smtClean="0"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•</a:t>
                      </a:r>
                      <a:r>
                        <a:rPr kumimoji="1" lang="ko-KR" altLang="en-US" sz="1050" smtClean="0">
                          <a:solidFill>
                            <a:srgbClr val="FF0000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로그인</a:t>
                      </a:r>
                      <a:r>
                        <a:rPr kumimoji="1"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 추가</a:t>
                      </a:r>
                      <a:r>
                        <a:rPr kumimoji="1" lang="en-US" altLang="ko-KR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, </a:t>
                      </a:r>
                      <a:r>
                        <a:rPr lang="ko-KR" altLang="en-US" sz="1050" smtClean="0"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편의성을 위한 </a:t>
                      </a:r>
                      <a:r>
                        <a:rPr lang="ko-KR" altLang="en-US" sz="1050" smtClean="0">
                          <a:solidFill>
                            <a:srgbClr val="FF0000"/>
                          </a:solidFill>
                          <a:latin typeface="a가을소풍M" panose="02020600000000000000" pitchFamily="18" charset="-127"/>
                          <a:ea typeface="a가을소풍M" panose="02020600000000000000" pitchFamily="18" charset="-127"/>
                        </a:rPr>
                        <a:t>웹 제작</a:t>
                      </a:r>
                      <a:endParaRPr lang="en-US" altLang="ko-KR" sz="1050" smtClean="0">
                        <a:solidFill>
                          <a:srgbClr val="FF0000"/>
                        </a:solidFill>
                        <a:latin typeface="a가을소풍M" panose="02020600000000000000" pitchFamily="18" charset="-127"/>
                        <a:ea typeface="a가을소풍M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935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398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9965579E-9EB1-40F3-A675-8DD08441375A}"/>
              </a:ext>
            </a:extLst>
          </p:cNvPr>
          <p:cNvSpPr/>
          <p:nvPr/>
        </p:nvSpPr>
        <p:spPr>
          <a:xfrm>
            <a:off x="385445" y="262965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ㅏ</a:t>
            </a:r>
            <a:r>
              <a:rPr lang="en-US" altLang="ko-KR" smtClean="0">
                <a:latin typeface="a가을소풍M" panose="02020600000000000000" pitchFamily="18" charset="-127"/>
                <a:ea typeface="a가을소풍M" panose="02020600000000000000" pitchFamily="18" charset="-127"/>
              </a:rPr>
              <a:t>`</a:t>
            </a:r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시스템 수행 </a:t>
            </a:r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시나리오</a:t>
            </a:r>
            <a:endParaRPr lang="en-US" altLang="ko-KR" sz="240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82389" y="4879201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5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1177490" y="1926489"/>
            <a:ext cx="6093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앱 실행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38" y="877472"/>
            <a:ext cx="792088" cy="792088"/>
          </a:xfrm>
          <a:prstGeom prst="rect">
            <a:avLst/>
          </a:prstGeom>
        </p:spPr>
      </p:pic>
      <p:sp>
        <p:nvSpPr>
          <p:cNvPr id="30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6200000">
            <a:off x="665605" y="1954593"/>
            <a:ext cx="7184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530" y="2570340"/>
            <a:ext cx="471603" cy="47160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342" y="683850"/>
            <a:ext cx="648428" cy="64842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176" y="710064"/>
            <a:ext cx="569842" cy="56984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399" y="730301"/>
            <a:ext cx="555526" cy="555526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754" y="1540382"/>
            <a:ext cx="469979" cy="469979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222" y="1571946"/>
            <a:ext cx="411864" cy="411864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162" y="3949145"/>
            <a:ext cx="603305" cy="603305"/>
          </a:xfrm>
          <a:prstGeom prst="rect">
            <a:avLst/>
          </a:prstGeom>
        </p:spPr>
      </p:pic>
      <p:sp>
        <p:nvSpPr>
          <p:cNvPr id="47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1431432" y="2603225"/>
            <a:ext cx="54828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9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5400000">
            <a:off x="811487" y="1962197"/>
            <a:ext cx="7184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pic>
        <p:nvPicPr>
          <p:cNvPr id="55" name="그림 5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255" y="2309840"/>
            <a:ext cx="632195" cy="632195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00000">
            <a:off x="4356704" y="3079106"/>
            <a:ext cx="452645" cy="452645"/>
          </a:xfrm>
          <a:prstGeom prst="rect">
            <a:avLst/>
          </a:prstGeom>
        </p:spPr>
      </p:pic>
      <p:sp>
        <p:nvSpPr>
          <p:cNvPr id="108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7804818">
            <a:off x="3602706" y="1807003"/>
            <a:ext cx="886639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9" name="그림 10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481" y="2511025"/>
            <a:ext cx="604914" cy="604914"/>
          </a:xfrm>
          <a:prstGeom prst="rect">
            <a:avLst/>
          </a:prstGeom>
        </p:spPr>
      </p:pic>
      <p:pic>
        <p:nvPicPr>
          <p:cNvPr id="111" name="그림 11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22" y="2438550"/>
            <a:ext cx="771550" cy="771550"/>
          </a:xfrm>
          <a:prstGeom prst="rect">
            <a:avLst/>
          </a:prstGeom>
        </p:spPr>
      </p:pic>
      <p:pic>
        <p:nvPicPr>
          <p:cNvPr id="112" name="그림 1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325" y="668549"/>
            <a:ext cx="771550" cy="771550"/>
          </a:xfrm>
          <a:prstGeom prst="rect">
            <a:avLst/>
          </a:prstGeom>
        </p:spPr>
      </p:pic>
      <p:sp>
        <p:nvSpPr>
          <p:cNvPr id="113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0800000">
            <a:off x="1430983" y="2755625"/>
            <a:ext cx="54828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14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2627849" y="2600968"/>
            <a:ext cx="54828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16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9352564">
            <a:off x="3896905" y="2242221"/>
            <a:ext cx="886639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3988105" y="2676610"/>
            <a:ext cx="886639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 </a:t>
            </a:r>
            <a:endParaRPr lang="ko-KR" altLang="en-US"/>
          </a:p>
        </p:txBody>
      </p:sp>
      <p:sp>
        <p:nvSpPr>
          <p:cNvPr id="121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2341931">
            <a:off x="3678951" y="3654803"/>
            <a:ext cx="1350033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7648598" y="962657"/>
            <a:ext cx="4819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2183505">
            <a:off x="5953939" y="2199724"/>
            <a:ext cx="101064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8211770">
            <a:off x="4890512" y="3047630"/>
            <a:ext cx="298683" cy="158854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28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7411770">
            <a:off x="4982771" y="3130673"/>
            <a:ext cx="298683" cy="158854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29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5870138" y="2676144"/>
            <a:ext cx="98717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 </a:t>
            </a:r>
            <a:endParaRPr lang="ko-KR" altLang="en-US"/>
          </a:p>
        </p:txBody>
      </p:sp>
      <p:sp>
        <p:nvSpPr>
          <p:cNvPr id="130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6200000">
            <a:off x="4152191" y="2904980"/>
            <a:ext cx="279774" cy="158854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32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5423342">
            <a:off x="4261719" y="2914782"/>
            <a:ext cx="279774" cy="158854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pic>
        <p:nvPicPr>
          <p:cNvPr id="133" name="그림 13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619" y="2172710"/>
            <a:ext cx="868448" cy="868448"/>
          </a:xfrm>
          <a:prstGeom prst="rect">
            <a:avLst/>
          </a:prstGeom>
        </p:spPr>
      </p:pic>
      <p:pic>
        <p:nvPicPr>
          <p:cNvPr id="135" name="그림 134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09" y="3780900"/>
            <a:ext cx="771550" cy="771550"/>
          </a:xfrm>
          <a:prstGeom prst="rect">
            <a:avLst/>
          </a:prstGeom>
        </p:spPr>
      </p:pic>
      <p:pic>
        <p:nvPicPr>
          <p:cNvPr id="136" name="그림 135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718" y="700219"/>
            <a:ext cx="713121" cy="713121"/>
          </a:xfrm>
          <a:prstGeom prst="rect">
            <a:avLst/>
          </a:prstGeom>
        </p:spPr>
      </p:pic>
      <p:sp>
        <p:nvSpPr>
          <p:cNvPr id="138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4999453" y="962657"/>
            <a:ext cx="4819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9" name="그림 13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325" y="2393268"/>
            <a:ext cx="771550" cy="771550"/>
          </a:xfrm>
          <a:prstGeom prst="rect">
            <a:avLst/>
          </a:prstGeom>
        </p:spPr>
      </p:pic>
      <p:sp>
        <p:nvSpPr>
          <p:cNvPr id="140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7648598" y="2687185"/>
            <a:ext cx="4819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1" name="그림 140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151" y="3783319"/>
            <a:ext cx="713121" cy="713121"/>
          </a:xfrm>
          <a:prstGeom prst="rect">
            <a:avLst/>
          </a:prstGeom>
        </p:spPr>
      </p:pic>
      <p:sp>
        <p:nvSpPr>
          <p:cNvPr id="142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5647475" y="4084249"/>
            <a:ext cx="1209832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>
            <a:off x="7648598" y="4084249"/>
            <a:ext cx="481966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551240" y="1865114"/>
            <a:ext cx="60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정보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전달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1297600" y="2318287"/>
            <a:ext cx="815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Fragment </a:t>
            </a:r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선택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1289577" y="2950436"/>
            <a:ext cx="815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선택 정보 전달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48" name="화살표: 오른쪽 51">
            <a:extLst>
              <a:ext uri="{FF2B5EF4-FFF2-40B4-BE49-F238E27FC236}">
                <a16:creationId xmlns:a16="http://schemas.microsoft.com/office/drawing/2014/main" id="{12D19AE3-AC44-44E0-897F-2FAFC5E237BA}"/>
              </a:ext>
            </a:extLst>
          </p:cNvPr>
          <p:cNvSpPr/>
          <p:nvPr/>
        </p:nvSpPr>
        <p:spPr>
          <a:xfrm rot="10800000">
            <a:off x="2597046" y="2755626"/>
            <a:ext cx="548280" cy="183716"/>
          </a:xfrm>
          <a:prstGeom prst="rightArrow">
            <a:avLst>
              <a:gd name="adj1" fmla="val 35573"/>
              <a:gd name="adj2" fmla="val 644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2414093" y="2265224"/>
            <a:ext cx="987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웹서버 통신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요청</a:t>
            </a:r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2401575" y="2905432"/>
            <a:ext cx="10179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웹서버 통신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요청정보</a:t>
            </a:r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4152614" y="1398359"/>
            <a:ext cx="10179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모빌부착센서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5466806" y="1292019"/>
            <a:ext cx="2243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미세먼지</a:t>
            </a:r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온습도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비접촉식 온도센서 측정값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8191202" y="1444419"/>
            <a:ext cx="667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앱 확인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4834768" y="1966262"/>
            <a:ext cx="1110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LED, </a:t>
            </a:r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스피커 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조절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6703820" y="2990454"/>
            <a:ext cx="1110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사용자 요청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모빌 동작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4809658" y="2785266"/>
            <a:ext cx="11100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모빌 회전 제어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4106255" y="3465267"/>
            <a:ext cx="11100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소리 감지 여부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8191202" y="3164818"/>
            <a:ext cx="667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앱 확인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8191202" y="4551078"/>
            <a:ext cx="667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앱 확인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4692988" y="4483232"/>
            <a:ext cx="1110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모빌 부착 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파이 카메라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901EFB7-20DF-4843-A8B0-FF097711081B}"/>
              </a:ext>
            </a:extLst>
          </p:cNvPr>
          <p:cNvSpPr txBox="1"/>
          <p:nvPr/>
        </p:nvSpPr>
        <p:spPr>
          <a:xfrm>
            <a:off x="6660422" y="4489836"/>
            <a:ext cx="1110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영상 데이터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00" b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전송</a:t>
            </a:r>
            <a:endParaRPr lang="en-US" altLang="ko-KR" sz="1000" b="1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2737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시스템 구성도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HW</a:t>
            </a:r>
          </a:p>
        </p:txBody>
      </p:sp>
      <p:grpSp>
        <p:nvGrpSpPr>
          <p:cNvPr id="42" name="그룹 41"/>
          <p:cNvGrpSpPr/>
          <p:nvPr/>
        </p:nvGrpSpPr>
        <p:grpSpPr>
          <a:xfrm>
            <a:off x="540579" y="987574"/>
            <a:ext cx="7951561" cy="3327012"/>
            <a:chOff x="447090" y="1209670"/>
            <a:chExt cx="7951561" cy="3327012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6D341AA-6953-4048-B7C7-76B01E8DCFB1}"/>
                </a:ext>
              </a:extLst>
            </p:cNvPr>
            <p:cNvGrpSpPr/>
            <p:nvPr/>
          </p:nvGrpSpPr>
          <p:grpSpPr>
            <a:xfrm>
              <a:off x="6653118" y="2499742"/>
              <a:ext cx="1745533" cy="1210324"/>
              <a:chOff x="1091184" y="755904"/>
              <a:chExt cx="1255776" cy="1414272"/>
            </a:xfrm>
          </p:grpSpPr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FD024FCE-5454-420D-9515-CE85FDEAE60C}"/>
                  </a:ext>
                </a:extLst>
              </p:cNvPr>
              <p:cNvSpPr/>
              <p:nvPr/>
            </p:nvSpPr>
            <p:spPr>
              <a:xfrm>
                <a:off x="1091184" y="755904"/>
                <a:ext cx="1255776" cy="141427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>
                  <a:latin typeface="+mj-ea"/>
                  <a:ea typeface="+mj-ea"/>
                </a:endParaRPr>
              </a:p>
            </p:txBody>
          </p: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9A54E1D4-7C8A-4101-B28A-3A5A67F86F02}"/>
                  </a:ext>
                </a:extLst>
              </p:cNvPr>
              <p:cNvCxnSpPr/>
              <p:nvPr/>
            </p:nvCxnSpPr>
            <p:spPr>
              <a:xfrm>
                <a:off x="1091184" y="1078992"/>
                <a:ext cx="125577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2003234-07D1-4DCC-A624-F49B799C0843}"/>
                </a:ext>
              </a:extLst>
            </p:cNvPr>
            <p:cNvSpPr txBox="1"/>
            <p:nvPr/>
          </p:nvSpPr>
          <p:spPr>
            <a:xfrm>
              <a:off x="7085166" y="2548010"/>
              <a:ext cx="9797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err="1">
                  <a:latin typeface="+mj-ea"/>
                  <a:ea typeface="+mj-ea"/>
                </a:rPr>
                <a:t>아두이노</a:t>
              </a:r>
              <a:r>
                <a:rPr lang="ko-KR" altLang="en-US" sz="1000" b="1">
                  <a:latin typeface="+mj-ea"/>
                  <a:ea typeface="+mj-ea"/>
                </a:rPr>
                <a:t> </a:t>
              </a:r>
              <a:r>
                <a:rPr lang="en-US" altLang="ko-KR" sz="1000" b="1" err="1">
                  <a:latin typeface="+mj-ea"/>
                  <a:ea typeface="+mj-ea"/>
                </a:rPr>
                <a:t>uno</a:t>
              </a:r>
              <a:endParaRPr lang="ko-KR" altLang="en-US" sz="1000" b="1">
                <a:latin typeface="+mj-ea"/>
                <a:ea typeface="+mj-ea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05492BE1-38A0-4236-80AF-0BED4187574B}"/>
                </a:ext>
              </a:extLst>
            </p:cNvPr>
            <p:cNvSpPr/>
            <p:nvPr/>
          </p:nvSpPr>
          <p:spPr>
            <a:xfrm>
              <a:off x="6911489" y="2835856"/>
              <a:ext cx="1236928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err="1">
                  <a:solidFill>
                    <a:schemeClr val="tx1"/>
                  </a:solidFill>
                  <a:latin typeface="+mj-ea"/>
                  <a:ea typeface="+mj-ea"/>
                </a:rPr>
                <a:t>온〮습도</a:t>
              </a:r>
              <a:r>
                <a:rPr lang="ko-KR" altLang="en-US" sz="1000" b="1">
                  <a:solidFill>
                    <a:schemeClr val="tx1"/>
                  </a:solidFill>
                  <a:latin typeface="+mj-ea"/>
                  <a:ea typeface="+mj-ea"/>
                </a:rPr>
                <a:t> 센서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04ED6116-0557-4C12-9773-CB475311698B}"/>
                </a:ext>
              </a:extLst>
            </p:cNvPr>
            <p:cNvSpPr/>
            <p:nvPr/>
          </p:nvSpPr>
          <p:spPr>
            <a:xfrm>
              <a:off x="6911489" y="3272961"/>
              <a:ext cx="1236928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>
                  <a:solidFill>
                    <a:schemeClr val="tx1"/>
                  </a:solidFill>
                  <a:latin typeface="+mj-ea"/>
                  <a:ea typeface="+mj-ea"/>
                </a:rPr>
                <a:t>미세먼지 센서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EB9F449F-646A-432B-9A25-61724B0B81FF}"/>
                </a:ext>
              </a:extLst>
            </p:cNvPr>
            <p:cNvSpPr/>
            <p:nvPr/>
          </p:nvSpPr>
          <p:spPr>
            <a:xfrm>
              <a:off x="3849280" y="4186857"/>
              <a:ext cx="742260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smtClean="0">
                  <a:solidFill>
                    <a:schemeClr val="tx1"/>
                  </a:solidFill>
                  <a:latin typeface="+mj-ea"/>
                  <a:ea typeface="+mj-ea"/>
                </a:rPr>
                <a:t>DC</a:t>
              </a:r>
              <a:r>
                <a:rPr lang="ko-KR" altLang="en-US" sz="1000" b="1" smtClean="0">
                  <a:solidFill>
                    <a:schemeClr val="tx1"/>
                  </a:solidFill>
                  <a:latin typeface="+mj-ea"/>
                  <a:ea typeface="+mj-ea"/>
                </a:rPr>
                <a:t>모터</a:t>
              </a:r>
              <a:endParaRPr lang="ko-KR" altLang="en-US" sz="1000" b="1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cxnSp>
          <p:nvCxnSpPr>
            <p:cNvPr id="51" name="연결선: 꺾임 32">
              <a:extLst>
                <a:ext uri="{FF2B5EF4-FFF2-40B4-BE49-F238E27FC236}">
                  <a16:creationId xmlns:a16="http://schemas.microsoft.com/office/drawing/2014/main" id="{2DD4E581-2F18-4DB3-9217-5832BB39D67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273027" y="2141051"/>
              <a:ext cx="1436192" cy="365623"/>
            </a:xfrm>
            <a:prstGeom prst="bentConnector3">
              <a:avLst>
                <a:gd name="adj1" fmla="val -38041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연결선: 꺾임 57">
              <a:extLst>
                <a:ext uri="{FF2B5EF4-FFF2-40B4-BE49-F238E27FC236}">
                  <a16:creationId xmlns:a16="http://schemas.microsoft.com/office/drawing/2014/main" id="{DAB4F342-7AFF-4DFF-ABAF-E1BF1E36C467}"/>
                </a:ext>
              </a:extLst>
            </p:cNvPr>
            <p:cNvCxnSpPr>
              <a:cxnSpLocks/>
            </p:cNvCxnSpPr>
            <p:nvPr/>
          </p:nvCxnSpPr>
          <p:spPr>
            <a:xfrm>
              <a:off x="5273027" y="1752373"/>
              <a:ext cx="2406821" cy="727291"/>
            </a:xfrm>
            <a:prstGeom prst="bentConnector3">
              <a:avLst>
                <a:gd name="adj1" fmla="val 99865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AB880F8-7D61-44E4-A38E-6808D7377B50}"/>
                </a:ext>
              </a:extLst>
            </p:cNvPr>
            <p:cNvSpPr txBox="1"/>
            <p:nvPr/>
          </p:nvSpPr>
          <p:spPr>
            <a:xfrm>
              <a:off x="5376946" y="2207361"/>
              <a:ext cx="179728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온도</a:t>
              </a:r>
              <a:r>
                <a:rPr lang="en-US" altLang="ko-KR" sz="1000" b="1">
                  <a:latin typeface="+mj-ea"/>
                  <a:ea typeface="+mj-ea"/>
                </a:rPr>
                <a:t>, </a:t>
              </a:r>
              <a:r>
                <a:rPr lang="ko-KR" altLang="en-US" sz="1000" b="1">
                  <a:latin typeface="+mj-ea"/>
                  <a:ea typeface="+mj-ea"/>
                </a:rPr>
                <a:t>습도</a:t>
              </a:r>
              <a:r>
                <a:rPr lang="en-US" altLang="ko-KR" sz="1000" b="1">
                  <a:latin typeface="+mj-ea"/>
                  <a:ea typeface="+mj-ea"/>
                </a:rPr>
                <a:t>, </a:t>
              </a:r>
              <a:r>
                <a:rPr lang="ko-KR" altLang="en-US" sz="1000" b="1">
                  <a:latin typeface="+mj-ea"/>
                  <a:ea typeface="+mj-ea"/>
                </a:rPr>
                <a:t>미세먼지 데이터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9A1DF24-82DC-45D4-9676-E2849C313737}"/>
                </a:ext>
              </a:extLst>
            </p:cNvPr>
            <p:cNvSpPr txBox="1"/>
            <p:nvPr/>
          </p:nvSpPr>
          <p:spPr>
            <a:xfrm>
              <a:off x="5917435" y="1496113"/>
              <a:ext cx="8707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컨트롤 정보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BAFB4301-6616-443D-91DC-8D63B430873D}"/>
                </a:ext>
              </a:extLst>
            </p:cNvPr>
            <p:cNvSpPr/>
            <p:nvPr/>
          </p:nvSpPr>
          <p:spPr>
            <a:xfrm>
              <a:off x="3178667" y="1209670"/>
              <a:ext cx="2083487" cy="241311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b="1">
                <a:latin typeface="+mj-ea"/>
                <a:ea typeface="+mj-ea"/>
              </a:endParaRPr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FB300804-07FA-4763-BB0E-F49668EA5EFC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39" y="1554694"/>
              <a:ext cx="208348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BDB1EBF-6B51-4D49-8DFB-5DAE679676E7}"/>
                </a:ext>
              </a:extLst>
            </p:cNvPr>
            <p:cNvSpPr txBox="1"/>
            <p:nvPr/>
          </p:nvSpPr>
          <p:spPr>
            <a:xfrm>
              <a:off x="3585914" y="1258577"/>
              <a:ext cx="12907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라즈베리 파이</a:t>
              </a:r>
              <a:r>
                <a:rPr lang="en-US" altLang="ko-KR" sz="1000" b="1">
                  <a:latin typeface="+mj-ea"/>
                  <a:ea typeface="+mj-ea"/>
                </a:rPr>
                <a:t>3 b+</a:t>
              </a:r>
            </a:p>
            <a:p>
              <a:endParaRPr lang="ko-KR" altLang="en-US" sz="1000" b="1">
                <a:latin typeface="+mj-ea"/>
                <a:ea typeface="+mj-ea"/>
              </a:endParaRPr>
            </a:p>
          </p:txBody>
        </p: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08F049D6-DF63-41FC-9360-E709C2BB45AA}"/>
                </a:ext>
              </a:extLst>
            </p:cNvPr>
            <p:cNvGrpSpPr/>
            <p:nvPr/>
          </p:nvGrpSpPr>
          <p:grpSpPr>
            <a:xfrm>
              <a:off x="518071" y="1450313"/>
              <a:ext cx="1134565" cy="1147607"/>
              <a:chOff x="7176819" y="605229"/>
              <a:chExt cx="1699823" cy="141427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447804A5-C2D9-49B6-A3A0-F911B2ABE514}"/>
                  </a:ext>
                </a:extLst>
              </p:cNvPr>
              <p:cNvGrpSpPr/>
              <p:nvPr/>
            </p:nvGrpSpPr>
            <p:grpSpPr>
              <a:xfrm>
                <a:off x="7176819" y="605229"/>
                <a:ext cx="1699823" cy="1414272"/>
                <a:chOff x="988478" y="786182"/>
                <a:chExt cx="1255777" cy="1414272"/>
              </a:xfrm>
            </p:grpSpPr>
            <p:sp>
              <p:nvSpPr>
                <p:cNvPr id="86" name="직사각형 85">
                  <a:extLst>
                    <a:ext uri="{FF2B5EF4-FFF2-40B4-BE49-F238E27FC236}">
                      <a16:creationId xmlns:a16="http://schemas.microsoft.com/office/drawing/2014/main" id="{74402B79-1408-431A-A8A5-48F4068ECBE5}"/>
                    </a:ext>
                  </a:extLst>
                </p:cNvPr>
                <p:cNvSpPr/>
                <p:nvPr/>
              </p:nvSpPr>
              <p:spPr>
                <a:xfrm>
                  <a:off x="988478" y="786182"/>
                  <a:ext cx="1255776" cy="141427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 b="1">
                    <a:latin typeface="+mj-ea"/>
                    <a:ea typeface="+mj-ea"/>
                  </a:endParaRPr>
                </a:p>
              </p:txBody>
            </p: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92FC7814-283B-44E5-857E-4F71EE27B1CE}"/>
                    </a:ext>
                  </a:extLst>
                </p:cNvPr>
                <p:cNvCxnSpPr/>
                <p:nvPr/>
              </p:nvCxnSpPr>
              <p:spPr>
                <a:xfrm>
                  <a:off x="988478" y="1109270"/>
                  <a:ext cx="125577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C3806D5-2FB0-4707-88D8-0ECEA269E701}"/>
                  </a:ext>
                </a:extLst>
              </p:cNvPr>
              <p:cNvSpPr txBox="1"/>
              <p:nvPr/>
            </p:nvSpPr>
            <p:spPr>
              <a:xfrm>
                <a:off x="7355577" y="626890"/>
                <a:ext cx="1383828" cy="303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>
                    <a:latin typeface="+mj-ea"/>
                    <a:ea typeface="+mj-ea"/>
                  </a:rPr>
                  <a:t>Client (App)</a:t>
                </a:r>
                <a:endParaRPr lang="ko-KR" altLang="en-US" sz="1000" b="1">
                  <a:latin typeface="+mj-ea"/>
                  <a:ea typeface="+mj-ea"/>
                </a:endParaRPr>
              </a:p>
            </p:txBody>
          </p:sp>
        </p:grp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6487EA66-A0BD-4EFC-8096-B91B2DF5E344}"/>
                </a:ext>
              </a:extLst>
            </p:cNvPr>
            <p:cNvCxnSpPr>
              <a:cxnSpLocks/>
            </p:cNvCxnSpPr>
            <p:nvPr/>
          </p:nvCxnSpPr>
          <p:spPr>
            <a:xfrm>
              <a:off x="1652635" y="1842412"/>
              <a:ext cx="151002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B574B911-B7FD-4CBA-BF97-B5CD01004D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2633" y="2141050"/>
              <a:ext cx="151002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9F1E0B3-15A2-4057-B537-EBE871E43242}"/>
                </a:ext>
              </a:extLst>
            </p:cNvPr>
            <p:cNvSpPr txBox="1"/>
            <p:nvPr/>
          </p:nvSpPr>
          <p:spPr>
            <a:xfrm>
              <a:off x="1921656" y="2193369"/>
              <a:ext cx="9044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데이터</a:t>
              </a:r>
              <a:r>
                <a:rPr lang="en-US" altLang="ko-KR" sz="1000" b="1">
                  <a:latin typeface="+mj-ea"/>
                  <a:ea typeface="+mj-ea"/>
                </a:rPr>
                <a:t>, </a:t>
              </a:r>
              <a:r>
                <a:rPr lang="ko-KR" altLang="en-US" sz="1000" b="1">
                  <a:latin typeface="+mj-ea"/>
                  <a:ea typeface="+mj-ea"/>
                </a:rPr>
                <a:t>영상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00282DF-D07A-40EE-9EA0-0A22C367A6A4}"/>
                </a:ext>
              </a:extLst>
            </p:cNvPr>
            <p:cNvSpPr txBox="1"/>
            <p:nvPr/>
          </p:nvSpPr>
          <p:spPr>
            <a:xfrm>
              <a:off x="1946111" y="1611430"/>
              <a:ext cx="87075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컨트롤 정보</a:t>
              </a: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2DEFF7CA-3DA9-4B36-9151-7401A1173F45}"/>
                </a:ext>
              </a:extLst>
            </p:cNvPr>
            <p:cNvGrpSpPr/>
            <p:nvPr/>
          </p:nvGrpSpPr>
          <p:grpSpPr>
            <a:xfrm>
              <a:off x="447090" y="3613048"/>
              <a:ext cx="1329434" cy="748722"/>
              <a:chOff x="5308991" y="2669392"/>
              <a:chExt cx="1948666" cy="1135091"/>
            </a:xfrm>
          </p:grpSpPr>
          <p:sp>
            <p:nvSpPr>
              <p:cNvPr id="82" name="순서도: 자기 디스크 81">
                <a:extLst>
                  <a:ext uri="{FF2B5EF4-FFF2-40B4-BE49-F238E27FC236}">
                    <a16:creationId xmlns:a16="http://schemas.microsoft.com/office/drawing/2014/main" id="{3D8F1E46-9296-47A3-AE43-A915E85192F2}"/>
                  </a:ext>
                </a:extLst>
              </p:cNvPr>
              <p:cNvSpPr/>
              <p:nvPr/>
            </p:nvSpPr>
            <p:spPr>
              <a:xfrm>
                <a:off x="5308991" y="2684259"/>
                <a:ext cx="1948666" cy="1120224"/>
              </a:xfrm>
              <a:prstGeom prst="flowChartMagneticDisk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00" b="1">
                    <a:solidFill>
                      <a:schemeClr val="tx1"/>
                    </a:solidFill>
                    <a:latin typeface="+mj-ea"/>
                    <a:ea typeface="+mj-ea"/>
                  </a:rPr>
                  <a:t>MySQL</a:t>
                </a:r>
                <a:endParaRPr lang="ko-KR" altLang="en-US" sz="1000" b="1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8C43B1D9-8941-4908-8542-E5768C320996}"/>
                  </a:ext>
                </a:extLst>
              </p:cNvPr>
              <p:cNvSpPr txBox="1"/>
              <p:nvPr/>
            </p:nvSpPr>
            <p:spPr>
              <a:xfrm>
                <a:off x="6055239" y="2669392"/>
                <a:ext cx="531494" cy="3732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 b="1">
                    <a:latin typeface="+mj-ea"/>
                    <a:ea typeface="+mj-ea"/>
                  </a:rPr>
                  <a:t>DB</a:t>
                </a:r>
                <a:endParaRPr lang="ko-KR" altLang="en-US" sz="1000" b="1">
                  <a:latin typeface="+mj-ea"/>
                  <a:ea typeface="+mj-ea"/>
                </a:endParaRPr>
              </a:p>
            </p:txBody>
          </p:sp>
        </p:grp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18E57148-9A39-4199-89DC-D5A690804495}"/>
                </a:ext>
              </a:extLst>
            </p:cNvPr>
            <p:cNvCxnSpPr>
              <a:cxnSpLocks/>
            </p:cNvCxnSpPr>
            <p:nvPr/>
          </p:nvCxnSpPr>
          <p:spPr>
            <a:xfrm>
              <a:off x="1238151" y="2597920"/>
              <a:ext cx="0" cy="101512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F67BDBF3-1DC9-427C-BD1D-2E6219C2D1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7945" y="2597921"/>
              <a:ext cx="0" cy="10151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5183286A-5708-4C92-822B-B35D7E574E61}"/>
                </a:ext>
              </a:extLst>
            </p:cNvPr>
            <p:cNvSpPr/>
            <p:nvPr/>
          </p:nvSpPr>
          <p:spPr>
            <a:xfrm>
              <a:off x="5859261" y="4132752"/>
              <a:ext cx="1093202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>
                  <a:solidFill>
                    <a:schemeClr val="tx1"/>
                  </a:solidFill>
                  <a:latin typeface="+mj-ea"/>
                  <a:ea typeface="+mj-ea"/>
                </a:rPr>
                <a:t>비접촉식 </a:t>
              </a:r>
              <a:endParaRPr lang="en-US" altLang="ko-KR" sz="1000" b="1">
                <a:solidFill>
                  <a:schemeClr val="tx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000" b="1" smtClean="0">
                  <a:solidFill>
                    <a:schemeClr val="tx1"/>
                  </a:solidFill>
                  <a:latin typeface="+mj-ea"/>
                  <a:ea typeface="+mj-ea"/>
                </a:rPr>
                <a:t>온도 센서</a:t>
              </a:r>
              <a:endParaRPr lang="ko-KR" altLang="en-US" sz="1000" b="1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6E1612FC-FBAB-426D-9B2C-DF9053F4E15F}"/>
                </a:ext>
              </a:extLst>
            </p:cNvPr>
            <p:cNvSpPr/>
            <p:nvPr/>
          </p:nvSpPr>
          <p:spPr>
            <a:xfrm>
              <a:off x="4576856" y="2865734"/>
              <a:ext cx="567849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>
                  <a:solidFill>
                    <a:schemeClr val="tx1"/>
                  </a:solidFill>
                  <a:latin typeface="+mj-ea"/>
                  <a:ea typeface="+mj-ea"/>
                </a:rPr>
                <a:t>카메라</a:t>
              </a: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480B6959-90C5-4313-BFF4-5602AE561751}"/>
                </a:ext>
              </a:extLst>
            </p:cNvPr>
            <p:cNvSpPr/>
            <p:nvPr/>
          </p:nvSpPr>
          <p:spPr>
            <a:xfrm>
              <a:off x="4682283" y="4186856"/>
              <a:ext cx="630853" cy="34982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>
                  <a:solidFill>
                    <a:schemeClr val="tx1"/>
                  </a:solidFill>
                  <a:latin typeface="+mj-ea"/>
                  <a:ea typeface="+mj-ea"/>
                </a:rPr>
                <a:t>스피커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DFAB43D-814C-441E-B13B-490C5BAC6BEF}"/>
                </a:ext>
              </a:extLst>
            </p:cNvPr>
            <p:cNvSpPr txBox="1"/>
            <p:nvPr/>
          </p:nvSpPr>
          <p:spPr>
            <a:xfrm>
              <a:off x="542802" y="2045851"/>
              <a:ext cx="105509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latin typeface="+mj-ea"/>
                  <a:ea typeface="+mj-ea"/>
                </a:rPr>
                <a:t>안드로이드 </a:t>
              </a:r>
              <a:r>
                <a:rPr lang="en-US" altLang="ko-KR" sz="1000" b="1">
                  <a:latin typeface="+mj-ea"/>
                  <a:ea typeface="+mj-ea"/>
                </a:rPr>
                <a:t>Pie</a:t>
              </a:r>
              <a:endParaRPr lang="ko-KR" altLang="en-US" sz="1000" b="1">
                <a:latin typeface="+mj-ea"/>
                <a:ea typeface="+mj-ea"/>
              </a:endParaRPr>
            </a:p>
          </p:txBody>
        </p:sp>
        <p:cxnSp>
          <p:nvCxnSpPr>
            <p:cNvPr id="71" name="연결선: 꺾임 32">
              <a:extLst>
                <a:ext uri="{FF2B5EF4-FFF2-40B4-BE49-F238E27FC236}">
                  <a16:creationId xmlns:a16="http://schemas.microsoft.com/office/drawing/2014/main" id="{FB6BDA8E-D021-4642-9DC4-667F31F9BC49}"/>
                </a:ext>
              </a:extLst>
            </p:cNvPr>
            <p:cNvCxnSpPr>
              <a:cxnSpLocks/>
              <a:endCxn id="66" idx="0"/>
            </p:cNvCxnSpPr>
            <p:nvPr/>
          </p:nvCxnSpPr>
          <p:spPr>
            <a:xfrm rot="5400000">
              <a:off x="6152683" y="3651388"/>
              <a:ext cx="734544" cy="228185"/>
            </a:xfrm>
            <a:prstGeom prst="bentConnector3">
              <a:avLst>
                <a:gd name="adj1" fmla="val 1373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그룹 71"/>
            <p:cNvGrpSpPr/>
            <p:nvPr/>
          </p:nvGrpSpPr>
          <p:grpSpPr>
            <a:xfrm>
              <a:off x="3226081" y="1661729"/>
              <a:ext cx="1300356" cy="835284"/>
              <a:chOff x="2147145" y="3104905"/>
              <a:chExt cx="1300356" cy="835284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EA8553A1-F613-4460-A253-3303E5B54B8A}"/>
                  </a:ext>
                </a:extLst>
              </p:cNvPr>
              <p:cNvSpPr/>
              <p:nvPr/>
            </p:nvSpPr>
            <p:spPr>
              <a:xfrm>
                <a:off x="2202181" y="3104905"/>
                <a:ext cx="1168477" cy="83528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>
                  <a:latin typeface="+mj-ea"/>
                  <a:ea typeface="+mj-ea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3EF6CAB-5FE1-4DAA-AC42-2F9E5A4A808A}"/>
                  </a:ext>
                </a:extLst>
              </p:cNvPr>
              <p:cNvSpPr txBox="1"/>
              <p:nvPr/>
            </p:nvSpPr>
            <p:spPr>
              <a:xfrm>
                <a:off x="2278872" y="3535916"/>
                <a:ext cx="79380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ko-KR" sz="1000" b="1" err="1" smtClean="0">
                    <a:latin typeface="+mj-ea"/>
                    <a:ea typeface="+mj-ea"/>
                  </a:rPr>
                  <a:t>nodeJS</a:t>
                </a:r>
                <a:endParaRPr lang="ko-KR" altLang="en-US" sz="1000" b="1">
                  <a:latin typeface="+mj-ea"/>
                  <a:ea typeface="+mj-ea"/>
                </a:endParaRPr>
              </a:p>
            </p:txBody>
          </p:sp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2AD30D11-EEF7-48DC-A1F2-CB82B2D999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93386" y="3404095"/>
                <a:ext cx="1159936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7042071-02D5-449E-AE00-165EAC1FAF65}"/>
                  </a:ext>
                </a:extLst>
              </p:cNvPr>
              <p:cNvSpPr txBox="1"/>
              <p:nvPr/>
            </p:nvSpPr>
            <p:spPr>
              <a:xfrm>
                <a:off x="2147145" y="3128406"/>
                <a:ext cx="130035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smtClean="0">
                    <a:latin typeface="+mj-ea"/>
                    <a:ea typeface="+mj-ea"/>
                  </a:rPr>
                  <a:t>데이터 전송 웹서버</a:t>
                </a:r>
                <a:endParaRPr lang="ko-KR" altLang="en-US" sz="1000" b="1">
                  <a:latin typeface="+mj-ea"/>
                  <a:ea typeface="+mj-ea"/>
                </a:endParaRPr>
              </a:p>
            </p:txBody>
          </p:sp>
        </p:grpSp>
        <p:grpSp>
          <p:nvGrpSpPr>
            <p:cNvPr id="73" name="그룹 72"/>
            <p:cNvGrpSpPr/>
            <p:nvPr/>
          </p:nvGrpSpPr>
          <p:grpSpPr>
            <a:xfrm>
              <a:off x="3272322" y="2628625"/>
              <a:ext cx="1177272" cy="835286"/>
              <a:chOff x="2193386" y="3104905"/>
              <a:chExt cx="1015510" cy="835286"/>
            </a:xfrm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A8553A1-F613-4460-A253-3303E5B54B8A}"/>
                  </a:ext>
                </a:extLst>
              </p:cNvPr>
              <p:cNvSpPr/>
              <p:nvPr/>
            </p:nvSpPr>
            <p:spPr>
              <a:xfrm>
                <a:off x="2202182" y="3104905"/>
                <a:ext cx="1006714" cy="83528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b="1">
                  <a:latin typeface="+mj-ea"/>
                  <a:ea typeface="+mj-ea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D3EF6CAB-5FE1-4DAA-AC42-2F9E5A4A808A}"/>
                  </a:ext>
                </a:extLst>
              </p:cNvPr>
              <p:cNvSpPr txBox="1"/>
              <p:nvPr/>
            </p:nvSpPr>
            <p:spPr>
              <a:xfrm>
                <a:off x="2278872" y="3535916"/>
                <a:ext cx="67678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ko-KR" sz="1000" b="1" smtClean="0">
                    <a:latin typeface="+mj-ea"/>
                    <a:ea typeface="+mj-ea"/>
                  </a:rPr>
                  <a:t>UV4L</a:t>
                </a:r>
                <a:endParaRPr lang="en-US" altLang="ko-KR" sz="1000" b="1">
                  <a:latin typeface="+mj-ea"/>
                  <a:ea typeface="+mj-ea"/>
                </a:endParaRPr>
              </a:p>
            </p:txBody>
          </p: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2AD30D11-EEF7-48DC-A1F2-CB82B2D999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93386" y="3404095"/>
                <a:ext cx="101551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97042071-02D5-449E-AE00-165EAC1FAF65}"/>
                  </a:ext>
                </a:extLst>
              </p:cNvPr>
              <p:cNvSpPr txBox="1"/>
              <p:nvPr/>
            </p:nvSpPr>
            <p:spPr>
              <a:xfrm>
                <a:off x="2283476" y="3159160"/>
                <a:ext cx="8617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smtClean="0">
                    <a:latin typeface="+mj-ea"/>
                    <a:ea typeface="+mj-ea"/>
                  </a:rPr>
                  <a:t>스트리밍 서버</a:t>
                </a:r>
                <a:endParaRPr lang="ko-KR" altLang="en-US" sz="1000" b="1">
                  <a:latin typeface="+mj-ea"/>
                  <a:ea typeface="+mj-ea"/>
                </a:endParaRPr>
              </a:p>
            </p:txBody>
          </p:sp>
        </p:grpSp>
      </p:grpSp>
      <p:sp>
        <p:nvSpPr>
          <p:cNvPr id="127" name="TextBox 126"/>
          <p:cNvSpPr txBox="1"/>
          <p:nvPr/>
        </p:nvSpPr>
        <p:spPr>
          <a:xfrm>
            <a:off x="8879984" y="4879201"/>
            <a:ext cx="2808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6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cxnSp>
        <p:nvCxnSpPr>
          <p:cNvPr id="91" name="연결선: 꺾임 141">
            <a:extLst>
              <a:ext uri="{FF2B5EF4-FFF2-40B4-BE49-F238E27FC236}">
                <a16:creationId xmlns:a16="http://schemas.microsoft.com/office/drawing/2014/main" id="{B1565163-4503-45B6-BF30-05C1D1A0B815}"/>
              </a:ext>
            </a:extLst>
          </p:cNvPr>
          <p:cNvCxnSpPr>
            <a:cxnSpLocks/>
            <a:stCxn id="55" idx="2"/>
            <a:endCxn id="48" idx="0"/>
          </p:cNvCxnSpPr>
          <p:nvPr/>
        </p:nvCxnSpPr>
        <p:spPr>
          <a:xfrm rot="5400000">
            <a:off x="4031865" y="3682725"/>
            <a:ext cx="564071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4C483F6E-2672-45E7-8A80-7FB3AC9F6150}"/>
              </a:ext>
            </a:extLst>
          </p:cNvPr>
          <p:cNvSpPr/>
          <p:nvPr/>
        </p:nvSpPr>
        <p:spPr>
          <a:xfrm>
            <a:off x="3388373" y="3967121"/>
            <a:ext cx="468838" cy="3498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  <a:latin typeface="+mj-ea"/>
                <a:ea typeface="+mj-ea"/>
              </a:rPr>
              <a:t>LED</a:t>
            </a:r>
            <a:endParaRPr lang="ko-KR" altLang="en-US" sz="1000" b="1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94" name="연결선: 꺾임 141">
            <a:extLst>
              <a:ext uri="{FF2B5EF4-FFF2-40B4-BE49-F238E27FC236}">
                <a16:creationId xmlns:a16="http://schemas.microsoft.com/office/drawing/2014/main" id="{B1565163-4503-45B6-BF30-05C1D1A0B815}"/>
              </a:ext>
            </a:extLst>
          </p:cNvPr>
          <p:cNvCxnSpPr>
            <a:cxnSpLocks/>
          </p:cNvCxnSpPr>
          <p:nvPr/>
        </p:nvCxnSpPr>
        <p:spPr>
          <a:xfrm rot="5400000">
            <a:off x="3345384" y="3696806"/>
            <a:ext cx="564071" cy="1"/>
          </a:xfrm>
          <a:prstGeom prst="bentConnector3">
            <a:avLst>
              <a:gd name="adj1" fmla="val 5000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연결선: 꺾임 141">
            <a:extLst>
              <a:ext uri="{FF2B5EF4-FFF2-40B4-BE49-F238E27FC236}">
                <a16:creationId xmlns:a16="http://schemas.microsoft.com/office/drawing/2014/main" id="{B1565163-4503-45B6-BF30-05C1D1A0B815}"/>
              </a:ext>
            </a:extLst>
          </p:cNvPr>
          <p:cNvCxnSpPr>
            <a:cxnSpLocks/>
          </p:cNvCxnSpPr>
          <p:nvPr/>
        </p:nvCxnSpPr>
        <p:spPr>
          <a:xfrm rot="5400000">
            <a:off x="4809162" y="3696806"/>
            <a:ext cx="564071" cy="1"/>
          </a:xfrm>
          <a:prstGeom prst="bentConnector3">
            <a:avLst>
              <a:gd name="adj1" fmla="val 5000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5183286A-5708-4C92-822B-B35D7E574E61}"/>
              </a:ext>
            </a:extLst>
          </p:cNvPr>
          <p:cNvSpPr/>
          <p:nvPr/>
        </p:nvSpPr>
        <p:spPr>
          <a:xfrm>
            <a:off x="7072772" y="3911871"/>
            <a:ext cx="1093202" cy="3498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smtClean="0">
                <a:solidFill>
                  <a:schemeClr val="tx1"/>
                </a:solidFill>
                <a:latin typeface="+mj-ea"/>
                <a:ea typeface="+mj-ea"/>
              </a:rPr>
              <a:t>소리 측정 센서</a:t>
            </a:r>
            <a:endParaRPr lang="ko-KR" altLang="en-US" sz="1000" b="1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97" name="연결선: 꺾임 32">
            <a:extLst>
              <a:ext uri="{FF2B5EF4-FFF2-40B4-BE49-F238E27FC236}">
                <a16:creationId xmlns:a16="http://schemas.microsoft.com/office/drawing/2014/main" id="{FB6BDA8E-D021-4642-9DC4-667F31F9BC49}"/>
              </a:ext>
            </a:extLst>
          </p:cNvPr>
          <p:cNvCxnSpPr>
            <a:cxnSpLocks/>
            <a:stCxn id="88" idx="2"/>
            <a:endCxn id="96" idx="0"/>
          </p:cNvCxnSpPr>
          <p:nvPr/>
        </p:nvCxnSpPr>
        <p:spPr>
          <a:xfrm rot="5400000">
            <a:off x="7407424" y="3699920"/>
            <a:ext cx="423901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40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39552" y="411510"/>
            <a:ext cx="3006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시스템 구성도 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SW</a:t>
            </a:r>
            <a:endParaRPr lang="en-US" altLang="ko-KR" sz="2400">
              <a:solidFill>
                <a:srgbClr val="81A78F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879984" y="4879201"/>
            <a:ext cx="2808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7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68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662" y="999112"/>
            <a:ext cx="337930" cy="3788244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U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S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E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R</a:t>
            </a:r>
          </a:p>
        </p:txBody>
      </p:sp>
      <p:sp>
        <p:nvSpPr>
          <p:cNvPr id="70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313" y="999112"/>
            <a:ext cx="2304256" cy="3788244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Application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71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7297" y="985711"/>
            <a:ext cx="2377054" cy="187407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Database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72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168" y="993501"/>
            <a:ext cx="2304256" cy="186628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Arduino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73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0372" y="1419622"/>
            <a:ext cx="2198136" cy="3234747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 err="1">
                <a:solidFill>
                  <a:srgbClr val="000000"/>
                </a:solidFill>
              </a:rPr>
              <a:t>MainActivity</a:t>
            </a: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</p:txBody>
      </p:sp>
      <p:sp>
        <p:nvSpPr>
          <p:cNvPr id="74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9226" y="4222139"/>
            <a:ext cx="1778680" cy="229579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BNV</a:t>
            </a:r>
          </a:p>
        </p:txBody>
      </p:sp>
      <p:sp>
        <p:nvSpPr>
          <p:cNvPr id="75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780" y="1796432"/>
            <a:ext cx="2141076" cy="2287485"/>
          </a:xfrm>
          <a:prstGeom prst="roundRect">
            <a:avLst>
              <a:gd name="adj" fmla="val 16667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Frame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900" kern="0">
              <a:solidFill>
                <a:srgbClr val="000000"/>
              </a:solidFill>
            </a:endParaRPr>
          </a:p>
        </p:txBody>
      </p:sp>
      <p:sp>
        <p:nvSpPr>
          <p:cNvPr id="76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9226" y="2147850"/>
            <a:ext cx="1805179" cy="27575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/>
            <a:r>
              <a:rPr lang="en-US" altLang="ko-KR" sz="900">
                <a:solidFill>
                  <a:schemeClr val="tx1"/>
                </a:solidFill>
              </a:rPr>
              <a:t>EnvFragment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77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0177" y="2614534"/>
            <a:ext cx="1805179" cy="27575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/>
            <a:r>
              <a:rPr lang="en-US" altLang="ko-KR" sz="900">
                <a:solidFill>
                  <a:schemeClr val="tx1"/>
                </a:solidFill>
              </a:rPr>
              <a:t>OperateFragment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79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727" y="3124930"/>
            <a:ext cx="1805179" cy="27575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/>
            <a:r>
              <a:rPr lang="en-US" altLang="ko-KR" sz="900">
                <a:solidFill>
                  <a:schemeClr val="tx1"/>
                </a:solidFill>
              </a:rPr>
              <a:t>VideoFragment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80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7341" y="1260974"/>
            <a:ext cx="1906112" cy="202748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CheckDust()</a:t>
            </a:r>
          </a:p>
        </p:txBody>
      </p:sp>
      <p:sp>
        <p:nvSpPr>
          <p:cNvPr id="81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7340" y="1565095"/>
            <a:ext cx="1906113" cy="21563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CheckTempHumidity()</a:t>
            </a:r>
          </a:p>
        </p:txBody>
      </p:sp>
      <p:sp>
        <p:nvSpPr>
          <p:cNvPr id="82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9071" y="1880017"/>
            <a:ext cx="1922650" cy="21563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CheckBodyTemp</a:t>
            </a:r>
          </a:p>
        </p:txBody>
      </p:sp>
      <p:sp>
        <p:nvSpPr>
          <p:cNvPr id="83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5609" y="2197023"/>
            <a:ext cx="1906112" cy="202748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CheckSound</a:t>
            </a:r>
          </a:p>
        </p:txBody>
      </p:sp>
      <p:sp>
        <p:nvSpPr>
          <p:cNvPr id="84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2727" y="3635326"/>
            <a:ext cx="1805179" cy="27575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InfoFragment</a:t>
            </a:r>
          </a:p>
        </p:txBody>
      </p:sp>
      <p:sp>
        <p:nvSpPr>
          <p:cNvPr id="85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9290" y="2913285"/>
            <a:ext cx="4829134" cy="187407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Raspberry PI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86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2218" y="3154154"/>
            <a:ext cx="2325539" cy="155916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 err="1">
                <a:solidFill>
                  <a:srgbClr val="000000"/>
                </a:solidFill>
              </a:rPr>
              <a:t>NodeJS</a:t>
            </a: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87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8184" y="4083918"/>
            <a:ext cx="2064278" cy="629398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0">
                <a:solidFill>
                  <a:srgbClr val="000000"/>
                </a:solidFill>
              </a:rPr>
              <a:t>UV4L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0">
              <a:solidFill>
                <a:srgbClr val="000000"/>
              </a:solidFill>
            </a:endParaRPr>
          </a:p>
        </p:txBody>
      </p:sp>
      <p:sp>
        <p:nvSpPr>
          <p:cNvPr id="88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5544" y="3599451"/>
            <a:ext cx="1572768" cy="41483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 err="1">
                <a:solidFill>
                  <a:srgbClr val="000000"/>
                </a:solidFill>
              </a:rPr>
              <a:t>SerialPort.open</a:t>
            </a:r>
            <a:r>
              <a:rPr lang="en-US" altLang="ko-KR" sz="900" kern="0">
                <a:solidFill>
                  <a:srgbClr val="000000"/>
                </a:solidFill>
              </a:rPr>
              <a:t>()</a:t>
            </a:r>
          </a:p>
        </p:txBody>
      </p:sp>
      <p:sp>
        <p:nvSpPr>
          <p:cNvPr id="89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5544" y="4139607"/>
            <a:ext cx="1572768" cy="44839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 err="1">
                <a:solidFill>
                  <a:srgbClr val="000000"/>
                </a:solidFill>
              </a:rPr>
              <a:t>App.get</a:t>
            </a:r>
            <a:r>
              <a:rPr lang="en-US" altLang="ko-KR" sz="900" kern="0">
                <a:solidFill>
                  <a:srgbClr val="000000"/>
                </a:solidFill>
              </a:rPr>
              <a:t>()</a:t>
            </a:r>
          </a:p>
        </p:txBody>
      </p:sp>
      <p:sp>
        <p:nvSpPr>
          <p:cNvPr id="90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7851" y="4314351"/>
            <a:ext cx="1552990" cy="340018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FFFF">
                  <a:shade val="51000"/>
                  <a:satMod val="130000"/>
                </a:srgbClr>
              </a:gs>
              <a:gs pos="80000">
                <a:srgbClr val="FFFFFF">
                  <a:shade val="93000"/>
                  <a:satMod val="130000"/>
                </a:srgbClr>
              </a:gs>
              <a:gs pos="100000">
                <a:srgbClr val="FFFFFF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Streaming Server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(HTTP/HTTPS)</a:t>
            </a:r>
          </a:p>
        </p:txBody>
      </p:sp>
      <p:sp>
        <p:nvSpPr>
          <p:cNvPr id="98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478" y="3148345"/>
            <a:ext cx="2066984" cy="176031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SpinMotor</a:t>
            </a:r>
          </a:p>
        </p:txBody>
      </p:sp>
      <p:sp>
        <p:nvSpPr>
          <p:cNvPr id="99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478" y="3384654"/>
            <a:ext cx="2066984" cy="176031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LedOn</a:t>
            </a:r>
          </a:p>
        </p:txBody>
      </p:sp>
      <p:sp>
        <p:nvSpPr>
          <p:cNvPr id="100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478" y="3617628"/>
            <a:ext cx="2066984" cy="176031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MusicOn</a:t>
            </a:r>
          </a:p>
        </p:txBody>
      </p:sp>
      <p:sp>
        <p:nvSpPr>
          <p:cNvPr id="101" name="모서리가 둥근 직사각형 3">
            <a:extLst>
              <a:ext uri="{FF2B5EF4-FFF2-40B4-BE49-F238E27FC236}">
                <a16:creationId xmlns:a16="http://schemas.microsoft.com/office/drawing/2014/main" id="{1224EB44-F1EF-4FD1-8808-EEA7D210B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478" y="3855176"/>
            <a:ext cx="2066984" cy="176031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SoundOn</a:t>
            </a:r>
          </a:p>
        </p:txBody>
      </p:sp>
      <p:sp>
        <p:nvSpPr>
          <p:cNvPr id="102" name="모서리가 둥근 직사각형 3">
            <a:extLst>
              <a:ext uri="{FF2B5EF4-FFF2-40B4-BE49-F238E27FC236}">
                <a16:creationId xmlns:a16="http://schemas.microsoft.com/office/drawing/2014/main" id="{D7E73EE8-DE12-4DBC-A683-D7D6E52AB7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7366" y="1264035"/>
            <a:ext cx="1066642" cy="40387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THValue</a:t>
            </a:r>
          </a:p>
        </p:txBody>
      </p:sp>
      <p:sp>
        <p:nvSpPr>
          <p:cNvPr id="103" name="모서리가 둥근 직사각형 3">
            <a:extLst>
              <a:ext uri="{FF2B5EF4-FFF2-40B4-BE49-F238E27FC236}">
                <a16:creationId xmlns:a16="http://schemas.microsoft.com/office/drawing/2014/main" id="{8BFBB6D8-5B03-4A69-A801-56E6F5BBF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9492" y="1251201"/>
            <a:ext cx="1066644" cy="429540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DustValue</a:t>
            </a:r>
          </a:p>
        </p:txBody>
      </p:sp>
      <p:sp>
        <p:nvSpPr>
          <p:cNvPr id="104" name="모서리가 둥근 직사각형 3">
            <a:extLst>
              <a:ext uri="{FF2B5EF4-FFF2-40B4-BE49-F238E27FC236}">
                <a16:creationId xmlns:a16="http://schemas.microsoft.com/office/drawing/2014/main" id="{4CF431D9-EC06-4066-A012-856482252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888" y="1760588"/>
            <a:ext cx="1075897" cy="426725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900" kern="0" smtClean="0">
                <a:solidFill>
                  <a:srgbClr val="000000"/>
                </a:solidFill>
              </a:rPr>
              <a:t>NontouchT</a:t>
            </a:r>
          </a:p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900" kern="0" smtClean="0">
                <a:solidFill>
                  <a:srgbClr val="000000"/>
                </a:solidFill>
              </a:rPr>
              <a:t>Value</a:t>
            </a:r>
            <a:endParaRPr lang="en-US" altLang="ko-KR" sz="900" kern="0">
              <a:solidFill>
                <a:srgbClr val="000000"/>
              </a:solidFill>
            </a:endParaRPr>
          </a:p>
        </p:txBody>
      </p:sp>
      <p:sp>
        <p:nvSpPr>
          <p:cNvPr id="105" name="모서리가 둥근 직사각형 3">
            <a:extLst>
              <a:ext uri="{FF2B5EF4-FFF2-40B4-BE49-F238E27FC236}">
                <a16:creationId xmlns:a16="http://schemas.microsoft.com/office/drawing/2014/main" id="{9F6069F6-B3AE-4470-A31C-2C21A44C2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9494" y="1772013"/>
            <a:ext cx="1066642" cy="40387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SoundCheck</a:t>
            </a:r>
          </a:p>
        </p:txBody>
      </p:sp>
      <p:sp>
        <p:nvSpPr>
          <p:cNvPr id="106" name="모서리가 둥근 직사각형 3">
            <a:extLst>
              <a:ext uri="{FF2B5EF4-FFF2-40B4-BE49-F238E27FC236}">
                <a16:creationId xmlns:a16="http://schemas.microsoft.com/office/drawing/2014/main" id="{11B6EFB2-48B3-44FA-A03E-28BDBCEA9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888" y="2280704"/>
            <a:ext cx="1066642" cy="40387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PlayMusic</a:t>
            </a:r>
          </a:p>
        </p:txBody>
      </p:sp>
      <p:sp>
        <p:nvSpPr>
          <p:cNvPr id="110" name="모서리가 둥근 직사각형 3">
            <a:extLst>
              <a:ext uri="{FF2B5EF4-FFF2-40B4-BE49-F238E27FC236}">
                <a16:creationId xmlns:a16="http://schemas.microsoft.com/office/drawing/2014/main" id="{27397405-53E1-4B31-9279-1EDEC70CD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9494" y="2280704"/>
            <a:ext cx="1066642" cy="403873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  <a:headEnd/>
            <a:tailE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anchor="ctr"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kern="0">
                <a:solidFill>
                  <a:srgbClr val="000000"/>
                </a:solidFill>
              </a:rPr>
              <a:t>BabyInfo</a:t>
            </a:r>
          </a:p>
        </p:txBody>
      </p:sp>
    </p:spTree>
    <p:extLst>
      <p:ext uri="{BB962C8B-B14F-4D97-AF65-F5344CB8AC3E}">
        <p14:creationId xmlns:p14="http://schemas.microsoft.com/office/powerpoint/2010/main" val="37806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411510"/>
            <a:ext cx="5293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</a:t>
            </a:r>
            <a:r>
              <a:rPr lang="en-US" altLang="ko-KR" sz="2400" smtClean="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: Server &amp; Arduino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879984" y="4879201"/>
            <a:ext cx="2808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8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grpSp>
        <p:nvGrpSpPr>
          <p:cNvPr id="3" name="그룹 2"/>
          <p:cNvGrpSpPr>
            <a:grpSpLocks noChangeAspect="1"/>
          </p:cNvGrpSpPr>
          <p:nvPr/>
        </p:nvGrpSpPr>
        <p:grpSpPr>
          <a:xfrm>
            <a:off x="1331640" y="922626"/>
            <a:ext cx="7104636" cy="3743721"/>
            <a:chOff x="181504" y="134436"/>
            <a:chExt cx="11179233" cy="5890791"/>
          </a:xfrm>
        </p:grpSpPr>
        <p:sp>
          <p:nvSpPr>
            <p:cNvPr id="165" name="직사각형 164">
              <a:extLst>
                <a:ext uri="{FF2B5EF4-FFF2-40B4-BE49-F238E27FC236}">
                  <a16:creationId xmlns:a16="http://schemas.microsoft.com/office/drawing/2014/main" id="{C6C98786-E9B7-4A2C-B404-D56982DC6C5E}"/>
                </a:ext>
              </a:extLst>
            </p:cNvPr>
            <p:cNvSpPr/>
            <p:nvPr/>
          </p:nvSpPr>
          <p:spPr>
            <a:xfrm>
              <a:off x="4545105" y="188259"/>
              <a:ext cx="1981200" cy="5468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SMARTMOBILE Server</a:t>
              </a:r>
              <a:endParaRPr lang="ko-KR" altLang="en-US" sz="900" dirty="0"/>
            </a:p>
          </p:txBody>
        </p:sp>
        <p:sp>
          <p:nvSpPr>
            <p:cNvPr id="166" name="직사각형 165">
              <a:extLst>
                <a:ext uri="{FF2B5EF4-FFF2-40B4-BE49-F238E27FC236}">
                  <a16:creationId xmlns:a16="http://schemas.microsoft.com/office/drawing/2014/main" id="{98441577-FF4E-4E2A-BC37-08BDE4476345}"/>
                </a:ext>
              </a:extLst>
            </p:cNvPr>
            <p:cNvSpPr/>
            <p:nvPr/>
          </p:nvSpPr>
          <p:spPr>
            <a:xfrm>
              <a:off x="181504" y="1872170"/>
              <a:ext cx="1515759" cy="4613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node.js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747C34AC-B65A-4948-AE2F-0B91FD390F96}"/>
                </a:ext>
              </a:extLst>
            </p:cNvPr>
            <p:cNvSpPr/>
            <p:nvPr/>
          </p:nvSpPr>
          <p:spPr>
            <a:xfrm>
              <a:off x="181504" y="2675360"/>
              <a:ext cx="1515759" cy="4613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dispose.js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0A68909F-3F5C-42CE-9B90-81B74DAE9B63}"/>
                </a:ext>
              </a:extLst>
            </p:cNvPr>
            <p:cNvSpPr/>
            <p:nvPr/>
          </p:nvSpPr>
          <p:spPr>
            <a:xfrm>
              <a:off x="181504" y="3507381"/>
              <a:ext cx="1515759" cy="4613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program.sh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69" name="직사각형 168">
              <a:extLst>
                <a:ext uri="{FF2B5EF4-FFF2-40B4-BE49-F238E27FC236}">
                  <a16:creationId xmlns:a16="http://schemas.microsoft.com/office/drawing/2014/main" id="{B0B61489-C1FC-4E6F-B1BA-9F1F6C443D32}"/>
                </a:ext>
              </a:extLst>
            </p:cNvPr>
            <p:cNvSpPr/>
            <p:nvPr/>
          </p:nvSpPr>
          <p:spPr>
            <a:xfrm>
              <a:off x="181504" y="4310571"/>
              <a:ext cx="1515759" cy="4613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package.json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70" name="직사각형 169">
              <a:extLst>
                <a:ext uri="{FF2B5EF4-FFF2-40B4-BE49-F238E27FC236}">
                  <a16:creationId xmlns:a16="http://schemas.microsoft.com/office/drawing/2014/main" id="{860C5761-8872-4B76-9A93-3862DB2BB285}"/>
                </a:ext>
              </a:extLst>
            </p:cNvPr>
            <p:cNvSpPr/>
            <p:nvPr/>
          </p:nvSpPr>
          <p:spPr>
            <a:xfrm>
              <a:off x="181504" y="5159068"/>
              <a:ext cx="1515759" cy="4613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 err="1"/>
                <a:t>node_modules</a:t>
              </a:r>
              <a:endParaRPr lang="ko-KR" altLang="en-US" sz="700" dirty="0"/>
            </a:p>
          </p:txBody>
        </p:sp>
        <p:cxnSp>
          <p:nvCxnSpPr>
            <p:cNvPr id="171" name="직선 연결선 170">
              <a:extLst>
                <a:ext uri="{FF2B5EF4-FFF2-40B4-BE49-F238E27FC236}">
                  <a16:creationId xmlns:a16="http://schemas.microsoft.com/office/drawing/2014/main" id="{08AFDB95-1BC9-444D-BE32-912EAC359DDB}"/>
                </a:ext>
              </a:extLst>
            </p:cNvPr>
            <p:cNvCxnSpPr>
              <a:cxnSpLocks/>
            </p:cNvCxnSpPr>
            <p:nvPr/>
          </p:nvCxnSpPr>
          <p:spPr>
            <a:xfrm>
              <a:off x="1995011" y="1190610"/>
              <a:ext cx="0" cy="4199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>
              <a:extLst>
                <a:ext uri="{FF2B5EF4-FFF2-40B4-BE49-F238E27FC236}">
                  <a16:creationId xmlns:a16="http://schemas.microsoft.com/office/drawing/2014/main" id="{6E78485F-32D5-44E1-B084-542A61E07115}"/>
                </a:ext>
              </a:extLst>
            </p:cNvPr>
            <p:cNvCxnSpPr>
              <a:stCxn id="166" idx="3"/>
            </p:cNvCxnSpPr>
            <p:nvPr/>
          </p:nvCxnSpPr>
          <p:spPr>
            <a:xfrm flipV="1">
              <a:off x="1697263" y="2098707"/>
              <a:ext cx="297748" cy="41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>
              <a:extLst>
                <a:ext uri="{FF2B5EF4-FFF2-40B4-BE49-F238E27FC236}">
                  <a16:creationId xmlns:a16="http://schemas.microsoft.com/office/drawing/2014/main" id="{67A9C901-BA81-4572-BC16-AE7A72FC3F97}"/>
                </a:ext>
              </a:extLst>
            </p:cNvPr>
            <p:cNvCxnSpPr>
              <a:stCxn id="167" idx="3"/>
            </p:cNvCxnSpPr>
            <p:nvPr/>
          </p:nvCxnSpPr>
          <p:spPr>
            <a:xfrm flipV="1">
              <a:off x="1697263" y="2906019"/>
              <a:ext cx="29774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>
              <a:extLst>
                <a:ext uri="{FF2B5EF4-FFF2-40B4-BE49-F238E27FC236}">
                  <a16:creationId xmlns:a16="http://schemas.microsoft.com/office/drawing/2014/main" id="{392D1B96-D910-4A6C-A193-D9A29D1FC7D6}"/>
                </a:ext>
              </a:extLst>
            </p:cNvPr>
            <p:cNvCxnSpPr>
              <a:stCxn id="168" idx="3"/>
            </p:cNvCxnSpPr>
            <p:nvPr/>
          </p:nvCxnSpPr>
          <p:spPr>
            <a:xfrm flipV="1">
              <a:off x="1697263" y="3735981"/>
              <a:ext cx="297748" cy="20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>
              <a:extLst>
                <a:ext uri="{FF2B5EF4-FFF2-40B4-BE49-F238E27FC236}">
                  <a16:creationId xmlns:a16="http://schemas.microsoft.com/office/drawing/2014/main" id="{A7BEF786-C17D-44C6-9720-5CB02AA4DD47}"/>
                </a:ext>
              </a:extLst>
            </p:cNvPr>
            <p:cNvCxnSpPr>
              <a:stCxn id="169" idx="3"/>
            </p:cNvCxnSpPr>
            <p:nvPr/>
          </p:nvCxnSpPr>
          <p:spPr>
            <a:xfrm flipV="1">
              <a:off x="1697263" y="4541230"/>
              <a:ext cx="29774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A4AF3EED-9070-4B04-8E3D-36C0D3EFE239}"/>
                </a:ext>
              </a:extLst>
            </p:cNvPr>
            <p:cNvCxnSpPr>
              <a:stCxn id="170" idx="3"/>
            </p:cNvCxnSpPr>
            <p:nvPr/>
          </p:nvCxnSpPr>
          <p:spPr>
            <a:xfrm flipV="1">
              <a:off x="1697263" y="5389727"/>
              <a:ext cx="29774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956092A6-8B77-41D9-885A-FEEB635DF22A}"/>
                </a:ext>
              </a:extLst>
            </p:cNvPr>
            <p:cNvCxnSpPr>
              <a:cxnSpLocks/>
            </p:cNvCxnSpPr>
            <p:nvPr/>
          </p:nvCxnSpPr>
          <p:spPr>
            <a:xfrm>
              <a:off x="1995011" y="1190611"/>
              <a:ext cx="7592888" cy="222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CC46CFA7-7971-4A24-8948-DA3F3CC4B2DC}"/>
                </a:ext>
              </a:extLst>
            </p:cNvPr>
            <p:cNvCxnSpPr>
              <a:cxnSpLocks/>
              <a:stCxn id="165" idx="2"/>
            </p:cNvCxnSpPr>
            <p:nvPr/>
          </p:nvCxnSpPr>
          <p:spPr>
            <a:xfrm>
              <a:off x="5535705" y="735106"/>
              <a:ext cx="0" cy="4555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1B83FB61-19E3-4B0D-A8AF-184B7DFBE944}"/>
                </a:ext>
              </a:extLst>
            </p:cNvPr>
            <p:cNvSpPr/>
            <p:nvPr/>
          </p:nvSpPr>
          <p:spPr>
            <a:xfrm>
              <a:off x="2296416" y="1771316"/>
              <a:ext cx="1271998" cy="4613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models</a:t>
              </a:r>
              <a:endParaRPr lang="ko-KR" altLang="en-US" sz="900" dirty="0"/>
            </a:p>
          </p:txBody>
        </p:sp>
        <p:cxnSp>
          <p:nvCxnSpPr>
            <p:cNvPr id="180" name="직선 연결선 179">
              <a:extLst>
                <a:ext uri="{FF2B5EF4-FFF2-40B4-BE49-F238E27FC236}">
                  <a16:creationId xmlns:a16="http://schemas.microsoft.com/office/drawing/2014/main" id="{5A2F06BD-125C-4C38-B34B-3F5FE750832B}"/>
                </a:ext>
              </a:extLst>
            </p:cNvPr>
            <p:cNvCxnSpPr>
              <a:cxnSpLocks/>
              <a:stCxn id="179" idx="0"/>
            </p:cNvCxnSpPr>
            <p:nvPr/>
          </p:nvCxnSpPr>
          <p:spPr>
            <a:xfrm flipV="1">
              <a:off x="2932415" y="1190609"/>
              <a:ext cx="0" cy="5807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직사각형 180">
              <a:extLst>
                <a:ext uri="{FF2B5EF4-FFF2-40B4-BE49-F238E27FC236}">
                  <a16:creationId xmlns:a16="http://schemas.microsoft.com/office/drawing/2014/main" id="{CA9406F9-13A1-46FB-A811-0C72C3E94573}"/>
                </a:ext>
              </a:extLst>
            </p:cNvPr>
            <p:cNvSpPr/>
            <p:nvPr/>
          </p:nvSpPr>
          <p:spPr>
            <a:xfrm>
              <a:off x="4161036" y="1771316"/>
              <a:ext cx="1271998" cy="4613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/>
                <a:t>view_file</a:t>
              </a:r>
              <a:endParaRPr lang="ko-KR" altLang="en-US" sz="900" dirty="0"/>
            </a:p>
          </p:txBody>
        </p:sp>
        <p:cxnSp>
          <p:nvCxnSpPr>
            <p:cNvPr id="182" name="직선 연결선 181">
              <a:extLst>
                <a:ext uri="{FF2B5EF4-FFF2-40B4-BE49-F238E27FC236}">
                  <a16:creationId xmlns:a16="http://schemas.microsoft.com/office/drawing/2014/main" id="{7AFE7C57-80D4-4F73-A17F-3B433E1CDC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97035" y="1190610"/>
              <a:ext cx="0" cy="5807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F1693F61-D6F6-4256-A368-597D3854705E}"/>
                </a:ext>
              </a:extLst>
            </p:cNvPr>
            <p:cNvCxnSpPr>
              <a:cxnSpLocks/>
            </p:cNvCxnSpPr>
            <p:nvPr/>
          </p:nvCxnSpPr>
          <p:spPr>
            <a:xfrm>
              <a:off x="4797033" y="2232635"/>
              <a:ext cx="7367" cy="819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>
              <a:extLst>
                <a:ext uri="{FF2B5EF4-FFF2-40B4-BE49-F238E27FC236}">
                  <a16:creationId xmlns:a16="http://schemas.microsoft.com/office/drawing/2014/main" id="{3D956DAC-63A7-4FCF-9DA6-5F341754A0DD}"/>
                </a:ext>
              </a:extLst>
            </p:cNvPr>
            <p:cNvCxnSpPr/>
            <p:nvPr/>
          </p:nvCxnSpPr>
          <p:spPr>
            <a:xfrm>
              <a:off x="4623016" y="2512535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직사각형 184">
              <a:extLst>
                <a:ext uri="{FF2B5EF4-FFF2-40B4-BE49-F238E27FC236}">
                  <a16:creationId xmlns:a16="http://schemas.microsoft.com/office/drawing/2014/main" id="{A2B54A40-B01C-4903-A461-D3ED4D9E839A}"/>
                </a:ext>
              </a:extLst>
            </p:cNvPr>
            <p:cNvSpPr/>
            <p:nvPr/>
          </p:nvSpPr>
          <p:spPr>
            <a:xfrm>
              <a:off x="4965501" y="2333489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 err="1">
                  <a:solidFill>
                    <a:schemeClr val="tx1"/>
                  </a:solidFill>
                </a:rPr>
                <a:t>finish.pug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C398FA01-DD9E-4ED1-83BE-894BE418A34B}"/>
                </a:ext>
              </a:extLst>
            </p:cNvPr>
            <p:cNvSpPr/>
            <p:nvPr/>
          </p:nvSpPr>
          <p:spPr>
            <a:xfrm>
              <a:off x="3576884" y="2333489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 err="1">
                  <a:solidFill>
                    <a:schemeClr val="tx1"/>
                  </a:solidFill>
                </a:rPr>
                <a:t>send.pug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A506A82E-D188-4FD1-9A84-342D2F3742C6}"/>
                </a:ext>
              </a:extLst>
            </p:cNvPr>
            <p:cNvSpPr/>
            <p:nvPr/>
          </p:nvSpPr>
          <p:spPr>
            <a:xfrm>
              <a:off x="3576884" y="2867045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input.html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188" name="직선 연결선 187">
              <a:extLst>
                <a:ext uri="{FF2B5EF4-FFF2-40B4-BE49-F238E27FC236}">
                  <a16:creationId xmlns:a16="http://schemas.microsoft.com/office/drawing/2014/main" id="{776847FB-B591-4E28-8D1B-5A0E0A76A330}"/>
                </a:ext>
              </a:extLst>
            </p:cNvPr>
            <p:cNvCxnSpPr/>
            <p:nvPr/>
          </p:nvCxnSpPr>
          <p:spPr>
            <a:xfrm>
              <a:off x="4623016" y="3052393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FD67364C-F310-49D3-8209-2A5F10AB5286}"/>
                </a:ext>
              </a:extLst>
            </p:cNvPr>
            <p:cNvSpPr/>
            <p:nvPr/>
          </p:nvSpPr>
          <p:spPr>
            <a:xfrm>
              <a:off x="4985786" y="2867045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login.html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A73892CF-8EB7-4C6F-8CC6-4C16CD42414D}"/>
                </a:ext>
              </a:extLst>
            </p:cNvPr>
            <p:cNvSpPr/>
            <p:nvPr/>
          </p:nvSpPr>
          <p:spPr>
            <a:xfrm>
              <a:off x="2409349" y="2457166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findDB.js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191" name="직선 연결선 190">
              <a:extLst>
                <a:ext uri="{FF2B5EF4-FFF2-40B4-BE49-F238E27FC236}">
                  <a16:creationId xmlns:a16="http://schemas.microsoft.com/office/drawing/2014/main" id="{FD3B9F7E-0D97-423E-B4CF-AF08C4CE8E09}"/>
                </a:ext>
              </a:extLst>
            </p:cNvPr>
            <p:cNvCxnSpPr>
              <a:cxnSpLocks/>
              <a:stCxn id="190" idx="0"/>
              <a:endCxn id="179" idx="2"/>
            </p:cNvCxnSpPr>
            <p:nvPr/>
          </p:nvCxnSpPr>
          <p:spPr>
            <a:xfrm flipV="1">
              <a:off x="2932415" y="2232635"/>
              <a:ext cx="0" cy="2245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6FE892B2-BC18-4970-844C-7DC9D09B46F5}"/>
                </a:ext>
              </a:extLst>
            </p:cNvPr>
            <p:cNvSpPr/>
            <p:nvPr/>
          </p:nvSpPr>
          <p:spPr>
            <a:xfrm>
              <a:off x="6265910" y="1785508"/>
              <a:ext cx="1271998" cy="4613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/>
                <a:t>soundfile</a:t>
              </a:r>
              <a:endParaRPr lang="ko-KR" altLang="en-US" sz="900" dirty="0"/>
            </a:p>
          </p:txBody>
        </p:sp>
        <p:cxnSp>
          <p:nvCxnSpPr>
            <p:cNvPr id="193" name="직선 연결선 192">
              <a:extLst>
                <a:ext uri="{FF2B5EF4-FFF2-40B4-BE49-F238E27FC236}">
                  <a16:creationId xmlns:a16="http://schemas.microsoft.com/office/drawing/2014/main" id="{434F261A-9E49-42F7-A27E-8694116D85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1909" y="1190609"/>
              <a:ext cx="0" cy="5807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>
              <a:extLst>
                <a:ext uri="{FF2B5EF4-FFF2-40B4-BE49-F238E27FC236}">
                  <a16:creationId xmlns:a16="http://schemas.microsoft.com/office/drawing/2014/main" id="{14ED0E0D-7A9C-4688-9EEA-F840BA6BE0A0}"/>
                </a:ext>
              </a:extLst>
            </p:cNvPr>
            <p:cNvCxnSpPr>
              <a:cxnSpLocks/>
            </p:cNvCxnSpPr>
            <p:nvPr/>
          </p:nvCxnSpPr>
          <p:spPr>
            <a:xfrm>
              <a:off x="6901909" y="2246827"/>
              <a:ext cx="8317" cy="21982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>
              <a:extLst>
                <a:ext uri="{FF2B5EF4-FFF2-40B4-BE49-F238E27FC236}">
                  <a16:creationId xmlns:a16="http://schemas.microsoft.com/office/drawing/2014/main" id="{9549D064-D8AC-4F73-9A3F-FA67845DA544}"/>
                </a:ext>
              </a:extLst>
            </p:cNvPr>
            <p:cNvCxnSpPr/>
            <p:nvPr/>
          </p:nvCxnSpPr>
          <p:spPr>
            <a:xfrm>
              <a:off x="6768868" y="2496278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직사각형 195">
              <a:extLst>
                <a:ext uri="{FF2B5EF4-FFF2-40B4-BE49-F238E27FC236}">
                  <a16:creationId xmlns:a16="http://schemas.microsoft.com/office/drawing/2014/main" id="{36737B56-788C-4FAD-94E3-363EFFD5F7E1}"/>
                </a:ext>
              </a:extLst>
            </p:cNvPr>
            <p:cNvSpPr/>
            <p:nvPr/>
          </p:nvSpPr>
          <p:spPr>
            <a:xfrm>
              <a:off x="6164960" y="2327187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a.mp3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197" name="직사각형 196">
              <a:extLst>
                <a:ext uri="{FF2B5EF4-FFF2-40B4-BE49-F238E27FC236}">
                  <a16:creationId xmlns:a16="http://schemas.microsoft.com/office/drawing/2014/main" id="{5B57D017-5F00-46A2-A100-82EF19983034}"/>
                </a:ext>
              </a:extLst>
            </p:cNvPr>
            <p:cNvSpPr/>
            <p:nvPr/>
          </p:nvSpPr>
          <p:spPr>
            <a:xfrm>
              <a:off x="7091610" y="2323494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b.mp3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198" name="직선 연결선 197">
              <a:extLst>
                <a:ext uri="{FF2B5EF4-FFF2-40B4-BE49-F238E27FC236}">
                  <a16:creationId xmlns:a16="http://schemas.microsoft.com/office/drawing/2014/main" id="{DF250EB5-4516-465F-B359-0E813F88A751}"/>
                </a:ext>
              </a:extLst>
            </p:cNvPr>
            <p:cNvCxnSpPr/>
            <p:nvPr/>
          </p:nvCxnSpPr>
          <p:spPr>
            <a:xfrm>
              <a:off x="6768868" y="3000646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1213CF59-B0BD-432B-8A1E-81B49228F028}"/>
                </a:ext>
              </a:extLst>
            </p:cNvPr>
            <p:cNvSpPr/>
            <p:nvPr/>
          </p:nvSpPr>
          <p:spPr>
            <a:xfrm>
              <a:off x="6164960" y="2831555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c.mp3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7A3F88C3-98BA-4D6B-B6F5-5EEEA8A3B1BA}"/>
                </a:ext>
              </a:extLst>
            </p:cNvPr>
            <p:cNvSpPr/>
            <p:nvPr/>
          </p:nvSpPr>
          <p:spPr>
            <a:xfrm>
              <a:off x="7091610" y="2827862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d.mp3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201" name="직선 연결선 200">
              <a:extLst>
                <a:ext uri="{FF2B5EF4-FFF2-40B4-BE49-F238E27FC236}">
                  <a16:creationId xmlns:a16="http://schemas.microsoft.com/office/drawing/2014/main" id="{7ABAE7DF-F3C7-4D24-A50E-1B0B9BF8BB1F}"/>
                </a:ext>
              </a:extLst>
            </p:cNvPr>
            <p:cNvCxnSpPr/>
            <p:nvPr/>
          </p:nvCxnSpPr>
          <p:spPr>
            <a:xfrm>
              <a:off x="6768868" y="3480692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직사각형 201">
              <a:extLst>
                <a:ext uri="{FF2B5EF4-FFF2-40B4-BE49-F238E27FC236}">
                  <a16:creationId xmlns:a16="http://schemas.microsoft.com/office/drawing/2014/main" id="{8E0181A4-5D87-4E99-B336-CC93D2FA300A}"/>
                </a:ext>
              </a:extLst>
            </p:cNvPr>
            <p:cNvSpPr/>
            <p:nvPr/>
          </p:nvSpPr>
          <p:spPr>
            <a:xfrm>
              <a:off x="6164960" y="3311601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e.mp3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03" name="직사각형 202">
              <a:extLst>
                <a:ext uri="{FF2B5EF4-FFF2-40B4-BE49-F238E27FC236}">
                  <a16:creationId xmlns:a16="http://schemas.microsoft.com/office/drawing/2014/main" id="{11374F75-E83B-4A7D-B0D5-D2B05E9CE213}"/>
                </a:ext>
              </a:extLst>
            </p:cNvPr>
            <p:cNvSpPr/>
            <p:nvPr/>
          </p:nvSpPr>
          <p:spPr>
            <a:xfrm>
              <a:off x="7091610" y="3307908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f.mp3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204" name="직선 연결선 203">
              <a:extLst>
                <a:ext uri="{FF2B5EF4-FFF2-40B4-BE49-F238E27FC236}">
                  <a16:creationId xmlns:a16="http://schemas.microsoft.com/office/drawing/2014/main" id="{E4CCBAC6-F9F6-4F09-A830-A5E7D3B661B2}"/>
                </a:ext>
              </a:extLst>
            </p:cNvPr>
            <p:cNvCxnSpPr/>
            <p:nvPr/>
          </p:nvCxnSpPr>
          <p:spPr>
            <a:xfrm>
              <a:off x="6768868" y="3962879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97FB4326-CD0F-4E90-94A1-34EF8D8A08F5}"/>
                </a:ext>
              </a:extLst>
            </p:cNvPr>
            <p:cNvSpPr/>
            <p:nvPr/>
          </p:nvSpPr>
          <p:spPr>
            <a:xfrm>
              <a:off x="6164960" y="3793788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g.mp3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06" name="직사각형 205">
              <a:extLst>
                <a:ext uri="{FF2B5EF4-FFF2-40B4-BE49-F238E27FC236}">
                  <a16:creationId xmlns:a16="http://schemas.microsoft.com/office/drawing/2014/main" id="{742DF641-C969-4F32-BE5A-DE055DFE026F}"/>
                </a:ext>
              </a:extLst>
            </p:cNvPr>
            <p:cNvSpPr/>
            <p:nvPr/>
          </p:nvSpPr>
          <p:spPr>
            <a:xfrm>
              <a:off x="7091610" y="3790095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h.mp3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207" name="직선 연결선 206">
              <a:extLst>
                <a:ext uri="{FF2B5EF4-FFF2-40B4-BE49-F238E27FC236}">
                  <a16:creationId xmlns:a16="http://schemas.microsoft.com/office/drawing/2014/main" id="{0616446B-1CE6-4E93-A0D3-1434133D2BD8}"/>
                </a:ext>
              </a:extLst>
            </p:cNvPr>
            <p:cNvCxnSpPr/>
            <p:nvPr/>
          </p:nvCxnSpPr>
          <p:spPr>
            <a:xfrm>
              <a:off x="6768868" y="4445065"/>
              <a:ext cx="362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직사각형 207">
              <a:extLst>
                <a:ext uri="{FF2B5EF4-FFF2-40B4-BE49-F238E27FC236}">
                  <a16:creationId xmlns:a16="http://schemas.microsoft.com/office/drawing/2014/main" id="{561F0048-03C7-4D0F-AF2C-A49373DC2C28}"/>
                </a:ext>
              </a:extLst>
            </p:cNvPr>
            <p:cNvSpPr/>
            <p:nvPr/>
          </p:nvSpPr>
          <p:spPr>
            <a:xfrm>
              <a:off x="6164960" y="4275974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i.mp3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09" name="직사각형 208">
              <a:extLst>
                <a:ext uri="{FF2B5EF4-FFF2-40B4-BE49-F238E27FC236}">
                  <a16:creationId xmlns:a16="http://schemas.microsoft.com/office/drawing/2014/main" id="{BED2C88B-C594-4AF1-ACDD-FEFE773B41C8}"/>
                </a:ext>
              </a:extLst>
            </p:cNvPr>
            <p:cNvSpPr/>
            <p:nvPr/>
          </p:nvSpPr>
          <p:spPr>
            <a:xfrm>
              <a:off x="7091610" y="4272281"/>
              <a:ext cx="603908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tx1"/>
                  </a:solidFill>
                </a:rPr>
                <a:t>j.mp3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210" name="직선 연결선 209">
              <a:extLst>
                <a:ext uri="{FF2B5EF4-FFF2-40B4-BE49-F238E27FC236}">
                  <a16:creationId xmlns:a16="http://schemas.microsoft.com/office/drawing/2014/main" id="{17139C41-4A9D-4301-A070-89C58B1C08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92527" y="1212812"/>
              <a:ext cx="0" cy="5542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E6A7C570-41B1-4232-8640-D33D27D0E552}"/>
                </a:ext>
              </a:extLst>
            </p:cNvPr>
            <p:cNvSpPr/>
            <p:nvPr/>
          </p:nvSpPr>
          <p:spPr>
            <a:xfrm>
              <a:off x="8987617" y="1737798"/>
              <a:ext cx="1271998" cy="461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public</a:t>
              </a:r>
              <a:endParaRPr lang="ko-KR" altLang="en-US" sz="900" dirty="0"/>
            </a:p>
          </p:txBody>
        </p:sp>
        <p:sp>
          <p:nvSpPr>
            <p:cNvPr id="212" name="직사각형 211">
              <a:extLst>
                <a:ext uri="{FF2B5EF4-FFF2-40B4-BE49-F238E27FC236}">
                  <a16:creationId xmlns:a16="http://schemas.microsoft.com/office/drawing/2014/main" id="{8DBDE618-AE39-4D3B-A1CD-3C8BCA7EDE23}"/>
                </a:ext>
              </a:extLst>
            </p:cNvPr>
            <p:cNvSpPr/>
            <p:nvPr/>
          </p:nvSpPr>
          <p:spPr>
            <a:xfrm>
              <a:off x="7910616" y="2566162"/>
              <a:ext cx="1016589" cy="3707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images</a:t>
              </a:r>
              <a:endParaRPr lang="ko-KR" altLang="en-US" sz="900" dirty="0"/>
            </a:p>
          </p:txBody>
        </p:sp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E522483C-C8CD-4973-82A9-309542D38EBE}"/>
                </a:ext>
              </a:extLst>
            </p:cNvPr>
            <p:cNvSpPr/>
            <p:nvPr/>
          </p:nvSpPr>
          <p:spPr>
            <a:xfrm>
              <a:off x="9115325" y="2562039"/>
              <a:ext cx="1016590" cy="3707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scripts</a:t>
              </a:r>
              <a:endParaRPr lang="ko-KR" altLang="en-US" sz="900" dirty="0"/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D02448EC-FB8B-4648-9247-12178F2E4FCF}"/>
                </a:ext>
              </a:extLst>
            </p:cNvPr>
            <p:cNvSpPr/>
            <p:nvPr/>
          </p:nvSpPr>
          <p:spPr>
            <a:xfrm>
              <a:off x="10256867" y="2562039"/>
              <a:ext cx="1016589" cy="3707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styles</a:t>
              </a:r>
              <a:endParaRPr lang="ko-KR" altLang="en-US" sz="900" dirty="0"/>
            </a:p>
          </p:txBody>
        </p:sp>
        <p:cxnSp>
          <p:nvCxnSpPr>
            <p:cNvPr id="215" name="직선 연결선 214">
              <a:extLst>
                <a:ext uri="{FF2B5EF4-FFF2-40B4-BE49-F238E27FC236}">
                  <a16:creationId xmlns:a16="http://schemas.microsoft.com/office/drawing/2014/main" id="{35EBFDBD-48FB-4910-9393-D1AB29E42645}"/>
                </a:ext>
              </a:extLst>
            </p:cNvPr>
            <p:cNvCxnSpPr>
              <a:stCxn id="211" idx="2"/>
              <a:endCxn id="213" idx="0"/>
            </p:cNvCxnSpPr>
            <p:nvPr/>
          </p:nvCxnSpPr>
          <p:spPr>
            <a:xfrm>
              <a:off x="9623617" y="2199117"/>
              <a:ext cx="3" cy="3629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직선 연결선 215">
              <a:extLst>
                <a:ext uri="{FF2B5EF4-FFF2-40B4-BE49-F238E27FC236}">
                  <a16:creationId xmlns:a16="http://schemas.microsoft.com/office/drawing/2014/main" id="{3F39B166-25A4-4389-BDB7-B3B167B5642E}"/>
                </a:ext>
              </a:extLst>
            </p:cNvPr>
            <p:cNvCxnSpPr/>
            <p:nvPr/>
          </p:nvCxnSpPr>
          <p:spPr>
            <a:xfrm>
              <a:off x="8418910" y="2395228"/>
              <a:ext cx="234625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직선 연결선 216">
              <a:extLst>
                <a:ext uri="{FF2B5EF4-FFF2-40B4-BE49-F238E27FC236}">
                  <a16:creationId xmlns:a16="http://schemas.microsoft.com/office/drawing/2014/main" id="{0EB8FAD8-0FD2-4225-BCFF-882862D22399}"/>
                </a:ext>
              </a:extLst>
            </p:cNvPr>
            <p:cNvCxnSpPr>
              <a:stCxn id="212" idx="0"/>
            </p:cNvCxnSpPr>
            <p:nvPr/>
          </p:nvCxnSpPr>
          <p:spPr>
            <a:xfrm flipH="1" flipV="1">
              <a:off x="8418910" y="2395228"/>
              <a:ext cx="1" cy="1709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직선 연결선 217">
              <a:extLst>
                <a:ext uri="{FF2B5EF4-FFF2-40B4-BE49-F238E27FC236}">
                  <a16:creationId xmlns:a16="http://schemas.microsoft.com/office/drawing/2014/main" id="{0DAF47E4-8E5A-4CA9-BD09-57BEFF4A9D0F}"/>
                </a:ext>
              </a:extLst>
            </p:cNvPr>
            <p:cNvCxnSpPr>
              <a:stCxn id="214" idx="0"/>
            </p:cNvCxnSpPr>
            <p:nvPr/>
          </p:nvCxnSpPr>
          <p:spPr>
            <a:xfrm flipH="1" flipV="1">
              <a:off x="10765161" y="2395228"/>
              <a:ext cx="1" cy="166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직선 연결선 218">
              <a:extLst>
                <a:ext uri="{FF2B5EF4-FFF2-40B4-BE49-F238E27FC236}">
                  <a16:creationId xmlns:a16="http://schemas.microsoft.com/office/drawing/2014/main" id="{FD284319-2AF2-4D0D-9A54-7A22606E3CC3}"/>
                </a:ext>
              </a:extLst>
            </p:cNvPr>
            <p:cNvCxnSpPr/>
            <p:nvPr/>
          </p:nvCxnSpPr>
          <p:spPr>
            <a:xfrm>
              <a:off x="8428837" y="2945109"/>
              <a:ext cx="0" cy="2265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9A3F56C4-B717-42F9-B15D-039F9474818D}"/>
                </a:ext>
              </a:extLst>
            </p:cNvPr>
            <p:cNvSpPr/>
            <p:nvPr/>
          </p:nvSpPr>
          <p:spPr>
            <a:xfrm>
              <a:off x="7876902" y="3171649"/>
              <a:ext cx="1103870" cy="60135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홈페이지에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사용되는 여러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이미지들</a:t>
              </a:r>
            </a:p>
          </p:txBody>
        </p:sp>
        <p:cxnSp>
          <p:nvCxnSpPr>
            <p:cNvPr id="221" name="직선 연결선 220">
              <a:extLst>
                <a:ext uri="{FF2B5EF4-FFF2-40B4-BE49-F238E27FC236}">
                  <a16:creationId xmlns:a16="http://schemas.microsoft.com/office/drawing/2014/main" id="{E0CEFDB2-AFA8-494C-9141-9EC240B11FD5}"/>
                </a:ext>
              </a:extLst>
            </p:cNvPr>
            <p:cNvCxnSpPr/>
            <p:nvPr/>
          </p:nvCxnSpPr>
          <p:spPr>
            <a:xfrm>
              <a:off x="9623619" y="2945107"/>
              <a:ext cx="0" cy="2265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A3940322-7CC4-42FC-A7B1-B5604F062387}"/>
                </a:ext>
              </a:extLst>
            </p:cNvPr>
            <p:cNvSpPr/>
            <p:nvPr/>
          </p:nvSpPr>
          <p:spPr>
            <a:xfrm>
              <a:off x="9071683" y="3171648"/>
              <a:ext cx="1103870" cy="60135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홈페이지에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사용되는 여러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500" dirty="0" err="1">
                  <a:solidFill>
                    <a:schemeClr val="tx1"/>
                  </a:solidFill>
                </a:rPr>
                <a:t>Javacript</a:t>
              </a:r>
              <a:r>
                <a:rPr lang="en-US" altLang="ko-KR" sz="500" dirty="0">
                  <a:solidFill>
                    <a:schemeClr val="tx1"/>
                  </a:solidFill>
                </a:rPr>
                <a:t> </a:t>
              </a:r>
              <a:r>
                <a:rPr lang="ko-KR" altLang="en-US" sz="500" dirty="0">
                  <a:solidFill>
                    <a:schemeClr val="tx1"/>
                  </a:solidFill>
                </a:rPr>
                <a:t>파일</a:t>
              </a:r>
            </a:p>
          </p:txBody>
        </p:sp>
        <p:cxnSp>
          <p:nvCxnSpPr>
            <p:cNvPr id="223" name="직선 연결선 222">
              <a:extLst>
                <a:ext uri="{FF2B5EF4-FFF2-40B4-BE49-F238E27FC236}">
                  <a16:creationId xmlns:a16="http://schemas.microsoft.com/office/drawing/2014/main" id="{02E872E8-0807-4B92-8E7D-D0F50A5FAD60}"/>
                </a:ext>
              </a:extLst>
            </p:cNvPr>
            <p:cNvCxnSpPr/>
            <p:nvPr/>
          </p:nvCxnSpPr>
          <p:spPr>
            <a:xfrm>
              <a:off x="10808802" y="2945109"/>
              <a:ext cx="0" cy="2265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직사각형 223">
              <a:extLst>
                <a:ext uri="{FF2B5EF4-FFF2-40B4-BE49-F238E27FC236}">
                  <a16:creationId xmlns:a16="http://schemas.microsoft.com/office/drawing/2014/main" id="{4C5B5E9B-E851-4E24-AC5D-B7FE368C4064}"/>
                </a:ext>
              </a:extLst>
            </p:cNvPr>
            <p:cNvSpPr/>
            <p:nvPr/>
          </p:nvSpPr>
          <p:spPr>
            <a:xfrm>
              <a:off x="10256867" y="3171649"/>
              <a:ext cx="1103870" cy="60135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홈페이지에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사용되는  </a:t>
              </a:r>
              <a:endParaRPr lang="en-US" altLang="ko-KR" sz="5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500" dirty="0" err="1">
                  <a:solidFill>
                    <a:schemeClr val="tx1"/>
                  </a:solidFill>
                </a:rPr>
                <a:t>css</a:t>
              </a:r>
              <a:r>
                <a:rPr lang="en-US" altLang="ko-KR" sz="500" dirty="0">
                  <a:solidFill>
                    <a:schemeClr val="tx1"/>
                  </a:solidFill>
                </a:rPr>
                <a:t> </a:t>
              </a:r>
              <a:r>
                <a:rPr lang="ko-KR" altLang="en-US" sz="500" dirty="0">
                  <a:solidFill>
                    <a:schemeClr val="tx1"/>
                  </a:solidFill>
                </a:rPr>
                <a:t>파일</a:t>
              </a:r>
            </a:p>
          </p:txBody>
        </p:sp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1C8D4F32-21B5-4E04-B5D6-E6661589C6F4}"/>
                </a:ext>
              </a:extLst>
            </p:cNvPr>
            <p:cNvSpPr/>
            <p:nvPr/>
          </p:nvSpPr>
          <p:spPr>
            <a:xfrm>
              <a:off x="3688448" y="4620502"/>
              <a:ext cx="1271998" cy="4613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library</a:t>
              </a:r>
              <a:endParaRPr lang="ko-KR" altLang="en-US" sz="900" dirty="0"/>
            </a:p>
          </p:txBody>
        </p:sp>
        <p:sp>
          <p:nvSpPr>
            <p:cNvPr id="226" name="직사각형 225">
              <a:extLst>
                <a:ext uri="{FF2B5EF4-FFF2-40B4-BE49-F238E27FC236}">
                  <a16:creationId xmlns:a16="http://schemas.microsoft.com/office/drawing/2014/main" id="{41259D59-12F6-46B5-917D-EC40B6456567}"/>
                </a:ext>
              </a:extLst>
            </p:cNvPr>
            <p:cNvSpPr/>
            <p:nvPr/>
          </p:nvSpPr>
          <p:spPr>
            <a:xfrm>
              <a:off x="2118772" y="4642977"/>
              <a:ext cx="1046132" cy="37069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 err="1">
                  <a:solidFill>
                    <a:schemeClr val="tx1"/>
                  </a:solidFill>
                </a:rPr>
                <a:t>ardu</a:t>
              </a:r>
              <a:r>
                <a:rPr lang="en-US" altLang="ko-KR" sz="500" dirty="0">
                  <a:solidFill>
                    <a:schemeClr val="tx1"/>
                  </a:solidFill>
                </a:rPr>
                <a:t>_.</a:t>
              </a:r>
              <a:r>
                <a:rPr lang="en-US" altLang="ko-KR" sz="500" dirty="0" err="1">
                  <a:solidFill>
                    <a:schemeClr val="tx1"/>
                  </a:solidFill>
                </a:rPr>
                <a:t>ino</a:t>
              </a:r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cxnSp>
          <p:nvCxnSpPr>
            <p:cNvPr id="227" name="직선 연결선 226">
              <a:extLst>
                <a:ext uri="{FF2B5EF4-FFF2-40B4-BE49-F238E27FC236}">
                  <a16:creationId xmlns:a16="http://schemas.microsoft.com/office/drawing/2014/main" id="{BA40D56D-B903-4369-8A3B-1BDBA9FE6A3A}"/>
                </a:ext>
              </a:extLst>
            </p:cNvPr>
            <p:cNvCxnSpPr>
              <a:cxnSpLocks/>
              <a:stCxn id="226" idx="0"/>
            </p:cNvCxnSpPr>
            <p:nvPr/>
          </p:nvCxnSpPr>
          <p:spPr>
            <a:xfrm flipV="1">
              <a:off x="2641838" y="4418446"/>
              <a:ext cx="0" cy="2245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직사각형 227">
              <a:extLst>
                <a:ext uri="{FF2B5EF4-FFF2-40B4-BE49-F238E27FC236}">
                  <a16:creationId xmlns:a16="http://schemas.microsoft.com/office/drawing/2014/main" id="{C827253E-53B4-498C-A4EC-05B423C603B6}"/>
                </a:ext>
              </a:extLst>
            </p:cNvPr>
            <p:cNvSpPr/>
            <p:nvPr/>
          </p:nvSpPr>
          <p:spPr>
            <a:xfrm>
              <a:off x="2343247" y="3551438"/>
              <a:ext cx="1981200" cy="5468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/>
                <a:t>arduino</a:t>
              </a:r>
              <a:endParaRPr lang="ko-KR" altLang="en-US" sz="900" dirty="0"/>
            </a:p>
          </p:txBody>
        </p:sp>
        <p:cxnSp>
          <p:nvCxnSpPr>
            <p:cNvPr id="229" name="직선 연결선 228">
              <a:extLst>
                <a:ext uri="{FF2B5EF4-FFF2-40B4-BE49-F238E27FC236}">
                  <a16:creationId xmlns:a16="http://schemas.microsoft.com/office/drawing/2014/main" id="{31CAA854-68F8-481D-92D8-5A8E2708EE22}"/>
                </a:ext>
              </a:extLst>
            </p:cNvPr>
            <p:cNvCxnSpPr>
              <a:cxnSpLocks/>
            </p:cNvCxnSpPr>
            <p:nvPr/>
          </p:nvCxnSpPr>
          <p:spPr>
            <a:xfrm>
              <a:off x="2641838" y="4418446"/>
              <a:ext cx="168260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직선 연결선 229">
              <a:extLst>
                <a:ext uri="{FF2B5EF4-FFF2-40B4-BE49-F238E27FC236}">
                  <a16:creationId xmlns:a16="http://schemas.microsoft.com/office/drawing/2014/main" id="{7A81F845-3E21-4DAB-956E-AE48FDE13F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5403" y="4418446"/>
              <a:ext cx="0" cy="2245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직선 연결선 230">
              <a:extLst>
                <a:ext uri="{FF2B5EF4-FFF2-40B4-BE49-F238E27FC236}">
                  <a16:creationId xmlns:a16="http://schemas.microsoft.com/office/drawing/2014/main" id="{A8E22D76-C2AB-409B-A257-611F7134C134}"/>
                </a:ext>
              </a:extLst>
            </p:cNvPr>
            <p:cNvCxnSpPr>
              <a:cxnSpLocks/>
              <a:stCxn id="228" idx="2"/>
            </p:cNvCxnSpPr>
            <p:nvPr/>
          </p:nvCxnSpPr>
          <p:spPr>
            <a:xfrm>
              <a:off x="3333847" y="4098285"/>
              <a:ext cx="0" cy="3201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직사각형 231">
              <a:extLst>
                <a:ext uri="{FF2B5EF4-FFF2-40B4-BE49-F238E27FC236}">
                  <a16:creationId xmlns:a16="http://schemas.microsoft.com/office/drawing/2014/main" id="{CD77DD40-5B03-4226-989D-6ECA3C808063}"/>
                </a:ext>
              </a:extLst>
            </p:cNvPr>
            <p:cNvSpPr/>
            <p:nvPr/>
          </p:nvSpPr>
          <p:spPr>
            <a:xfrm>
              <a:off x="2227387" y="5654531"/>
              <a:ext cx="1302603" cy="37069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bg1"/>
                  </a:solidFill>
                </a:rPr>
                <a:t>MLX90614</a:t>
              </a:r>
              <a:endParaRPr lang="ko-KR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33" name="직사각형 232">
              <a:extLst>
                <a:ext uri="{FF2B5EF4-FFF2-40B4-BE49-F238E27FC236}">
                  <a16:creationId xmlns:a16="http://schemas.microsoft.com/office/drawing/2014/main" id="{4F941ED4-21FC-4941-B2F0-FADE4048372A}"/>
                </a:ext>
              </a:extLst>
            </p:cNvPr>
            <p:cNvSpPr/>
            <p:nvPr/>
          </p:nvSpPr>
          <p:spPr>
            <a:xfrm>
              <a:off x="3681736" y="5654531"/>
              <a:ext cx="1302603" cy="37069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bg1"/>
                  </a:solidFill>
                </a:rPr>
                <a:t>DHT</a:t>
              </a:r>
              <a:endParaRPr lang="ko-KR" alt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234" name="직사각형 233">
              <a:extLst>
                <a:ext uri="{FF2B5EF4-FFF2-40B4-BE49-F238E27FC236}">
                  <a16:creationId xmlns:a16="http://schemas.microsoft.com/office/drawing/2014/main" id="{86AF2ADC-EE97-4ED6-8C2C-31F60D158AF2}"/>
                </a:ext>
              </a:extLst>
            </p:cNvPr>
            <p:cNvSpPr/>
            <p:nvPr/>
          </p:nvSpPr>
          <p:spPr>
            <a:xfrm>
              <a:off x="5118905" y="5654531"/>
              <a:ext cx="1302603" cy="37069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00" dirty="0">
                  <a:solidFill>
                    <a:schemeClr val="bg1"/>
                  </a:solidFill>
                </a:rPr>
                <a:t>PM2008_I2C</a:t>
              </a:r>
            </a:p>
          </p:txBody>
        </p:sp>
        <p:cxnSp>
          <p:nvCxnSpPr>
            <p:cNvPr id="235" name="직선 연결선 234">
              <a:extLst>
                <a:ext uri="{FF2B5EF4-FFF2-40B4-BE49-F238E27FC236}">
                  <a16:creationId xmlns:a16="http://schemas.microsoft.com/office/drawing/2014/main" id="{7F177356-E533-4AB0-9BE6-EF9176EBF45B}"/>
                </a:ext>
              </a:extLst>
            </p:cNvPr>
            <p:cNvCxnSpPr>
              <a:stCxn id="234" idx="0"/>
            </p:cNvCxnSpPr>
            <p:nvPr/>
          </p:nvCxnSpPr>
          <p:spPr>
            <a:xfrm flipH="1" flipV="1">
              <a:off x="5770206" y="5362078"/>
              <a:ext cx="1" cy="2924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직선 연결선 235">
              <a:extLst>
                <a:ext uri="{FF2B5EF4-FFF2-40B4-BE49-F238E27FC236}">
                  <a16:creationId xmlns:a16="http://schemas.microsoft.com/office/drawing/2014/main" id="{2C01B67A-DC81-4FC0-80A6-CE0CE7C13022}"/>
                </a:ext>
              </a:extLst>
            </p:cNvPr>
            <p:cNvCxnSpPr>
              <a:stCxn id="233" idx="0"/>
            </p:cNvCxnSpPr>
            <p:nvPr/>
          </p:nvCxnSpPr>
          <p:spPr>
            <a:xfrm flipH="1" flipV="1">
              <a:off x="4333037" y="5362078"/>
              <a:ext cx="1" cy="2924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직선 연결선 236">
              <a:extLst>
                <a:ext uri="{FF2B5EF4-FFF2-40B4-BE49-F238E27FC236}">
                  <a16:creationId xmlns:a16="http://schemas.microsoft.com/office/drawing/2014/main" id="{C7D6E429-694A-40F5-A1C4-F9888121AD4B}"/>
                </a:ext>
              </a:extLst>
            </p:cNvPr>
            <p:cNvCxnSpPr>
              <a:cxnSpLocks/>
              <a:stCxn id="232" idx="0"/>
            </p:cNvCxnSpPr>
            <p:nvPr/>
          </p:nvCxnSpPr>
          <p:spPr>
            <a:xfrm flipH="1" flipV="1">
              <a:off x="2878688" y="5362078"/>
              <a:ext cx="1" cy="2924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직선 연결선 237">
              <a:extLst>
                <a:ext uri="{FF2B5EF4-FFF2-40B4-BE49-F238E27FC236}">
                  <a16:creationId xmlns:a16="http://schemas.microsoft.com/office/drawing/2014/main" id="{D4F967D0-44DD-46BE-A568-F1CA1399D025}"/>
                </a:ext>
              </a:extLst>
            </p:cNvPr>
            <p:cNvCxnSpPr>
              <a:cxnSpLocks/>
            </p:cNvCxnSpPr>
            <p:nvPr/>
          </p:nvCxnSpPr>
          <p:spPr>
            <a:xfrm>
              <a:off x="2878688" y="5362078"/>
              <a:ext cx="28915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직선 연결선 238">
              <a:extLst>
                <a:ext uri="{FF2B5EF4-FFF2-40B4-BE49-F238E27FC236}">
                  <a16:creationId xmlns:a16="http://schemas.microsoft.com/office/drawing/2014/main" id="{61BE8F3B-088C-40D8-AAFE-43188BE831E6}"/>
                </a:ext>
              </a:extLst>
            </p:cNvPr>
            <p:cNvCxnSpPr>
              <a:cxnSpLocks/>
            </p:cNvCxnSpPr>
            <p:nvPr/>
          </p:nvCxnSpPr>
          <p:spPr>
            <a:xfrm>
              <a:off x="4333037" y="5081821"/>
              <a:ext cx="0" cy="2802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직사각형 239">
              <a:extLst>
                <a:ext uri="{FF2B5EF4-FFF2-40B4-BE49-F238E27FC236}">
                  <a16:creationId xmlns:a16="http://schemas.microsoft.com/office/drawing/2014/main" id="{7B9AC1D3-0DB5-4510-A66F-B25E1D6D360F}"/>
                </a:ext>
              </a:extLst>
            </p:cNvPr>
            <p:cNvSpPr/>
            <p:nvPr/>
          </p:nvSpPr>
          <p:spPr>
            <a:xfrm>
              <a:off x="8813450" y="134436"/>
              <a:ext cx="1016589" cy="3707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/>
            </a:p>
          </p:txBody>
        </p:sp>
        <p:sp>
          <p:nvSpPr>
            <p:cNvPr id="241" name="직사각형 240">
              <a:extLst>
                <a:ext uri="{FF2B5EF4-FFF2-40B4-BE49-F238E27FC236}">
                  <a16:creationId xmlns:a16="http://schemas.microsoft.com/office/drawing/2014/main" id="{AA4A257D-E31F-41C1-816F-422ADBF2E391}"/>
                </a:ext>
              </a:extLst>
            </p:cNvPr>
            <p:cNvSpPr/>
            <p:nvPr/>
          </p:nvSpPr>
          <p:spPr>
            <a:xfrm>
              <a:off x="8813450" y="699521"/>
              <a:ext cx="1016589" cy="37070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/>
                </a:solidFill>
              </a:endParaRP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8279BCD8-579D-47D2-A65C-3424ABD19511}"/>
                </a:ext>
              </a:extLst>
            </p:cNvPr>
            <p:cNvSpPr txBox="1"/>
            <p:nvPr/>
          </p:nvSpPr>
          <p:spPr>
            <a:xfrm>
              <a:off x="9907245" y="143676"/>
              <a:ext cx="988895" cy="3205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/>
                <a:t>: </a:t>
              </a:r>
              <a:r>
                <a:rPr lang="ko-KR" altLang="en-US" sz="900" dirty="0"/>
                <a:t>디렉터리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E261424B-0968-4F10-B0BF-6E329066C4F3}"/>
                </a:ext>
              </a:extLst>
            </p:cNvPr>
            <p:cNvSpPr txBox="1"/>
            <p:nvPr/>
          </p:nvSpPr>
          <p:spPr>
            <a:xfrm>
              <a:off x="9907244" y="674273"/>
              <a:ext cx="757209" cy="363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/>
                <a:t>: </a:t>
              </a:r>
              <a:r>
                <a:rPr lang="ko-KR" altLang="en-US" sz="900" smtClean="0"/>
                <a:t>파일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6113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267494"/>
            <a:ext cx="8496944" cy="4680520"/>
          </a:xfrm>
          <a:prstGeom prst="rect">
            <a:avLst/>
          </a:prstGeom>
          <a:solidFill>
            <a:schemeClr val="bg1"/>
          </a:solidFill>
          <a:ln w="76200">
            <a:solidFill>
              <a:srgbClr val="6455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879984" y="4879201"/>
            <a:ext cx="2808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9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72" y="411509"/>
            <a:ext cx="7704856" cy="43339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9552" y="411510"/>
            <a:ext cx="4354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모듈 상세 설계</a:t>
            </a:r>
            <a:r>
              <a:rPr lang="en-US" altLang="ko-KR" sz="2400">
                <a:solidFill>
                  <a:srgbClr val="81A78F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 : Application</a:t>
            </a:r>
          </a:p>
        </p:txBody>
      </p:sp>
    </p:spTree>
    <p:extLst>
      <p:ext uri="{BB962C8B-B14F-4D97-AF65-F5344CB8AC3E}">
        <p14:creationId xmlns:p14="http://schemas.microsoft.com/office/powerpoint/2010/main" val="349309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76200">
          <a:solidFill>
            <a:srgbClr val="64552E"/>
          </a:solidFill>
        </a:ln>
      </a:spPr>
      <a:bodyPr rtlCol="0" anchor="ctr"/>
      <a:lstStyle>
        <a:defPPr algn="ctr">
          <a:defRPr smtClean="0">
            <a:latin typeface="a가을소풍M" panose="02020600000000000000" pitchFamily="18" charset="-127"/>
            <a:ea typeface="a가을소풍M" panose="02020600000000000000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2002</Words>
  <Application>Microsoft Office PowerPoint</Application>
  <PresentationFormat>화면 슬라이드 쇼(16:9)</PresentationFormat>
  <Paragraphs>819</Paragraphs>
  <Slides>34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1" baseType="lpstr">
      <vt:lpstr>Arial</vt:lpstr>
      <vt:lpstr>a가을소풍M</vt:lpstr>
      <vt:lpstr>HY견고딕</vt:lpstr>
      <vt:lpstr>a가을소풍B</vt:lpstr>
      <vt:lpstr>맑은 고딕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hyeon_su</dc:creator>
  <cp:lastModifiedBy>신 용원</cp:lastModifiedBy>
  <cp:revision>279</cp:revision>
  <dcterms:created xsi:type="dcterms:W3CDTF">2019-11-16T04:16:02Z</dcterms:created>
  <dcterms:modified xsi:type="dcterms:W3CDTF">2020-02-22T04:52:40Z</dcterms:modified>
</cp:coreProperties>
</file>

<file path=docProps/thumbnail.jpeg>
</file>